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14" r:id="rId2"/>
    <p:sldId id="711" r:id="rId3"/>
    <p:sldId id="690" r:id="rId4"/>
    <p:sldId id="691" r:id="rId5"/>
    <p:sldId id="692" r:id="rId6"/>
    <p:sldId id="695" r:id="rId7"/>
    <p:sldId id="694" r:id="rId8"/>
    <p:sldId id="696" r:id="rId9"/>
    <p:sldId id="697" r:id="rId10"/>
    <p:sldId id="712" r:id="rId11"/>
    <p:sldId id="698" r:id="rId12"/>
    <p:sldId id="716" r:id="rId13"/>
    <p:sldId id="700" r:id="rId14"/>
    <p:sldId id="684" r:id="rId15"/>
    <p:sldId id="701" r:id="rId16"/>
    <p:sldId id="714" r:id="rId17"/>
    <p:sldId id="713" r:id="rId18"/>
    <p:sldId id="277" r:id="rId19"/>
  </p:sldIdLst>
  <p:sldSz cx="9144000" cy="5143500" type="screen16x9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595542120" val="976" revOS="4"/>
      <pr:smFileRevision xmlns:pr="smNativeData" xmlns:p14="http://schemas.microsoft.com/office/powerpoint/2010/main" xmlns="" dt="1595542120" val="101"/>
      <pr:guideOptions xmlns:pr="smNativeData" xmlns:p14="http://schemas.microsoft.com/office/powerpoint/2010/main" xmlns="" dt="1595542120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1760" autoAdjust="0"/>
  </p:normalViewPr>
  <p:slideViewPr>
    <p:cSldViewPr>
      <p:cViewPr varScale="1">
        <p:scale>
          <a:sx n="140" d="100"/>
          <a:sy n="140" d="100"/>
        </p:scale>
        <p:origin x="810" y="114"/>
      </p:cViewPr>
      <p:guideLst>
        <p:guide orient="horz" pos="162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94" d="100"/>
          <a:sy n="94" d="100"/>
        </p:scale>
        <p:origin x="285" y="26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QAg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be-BY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be-BY"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QAgAAEAAAACYAAAAIAAAAP4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be-BY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4C9481-CFD2-1962-9CF4-3937DABA6A6C}" type="datetime1">
              <a:rPr lang="be-BY"/>
              <a:t>28.05.21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Aoa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vw8AAP8f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 lang="be-BY"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uBoAAPglAAAINAAAEAAAACYAAAAIAAAAPw8AAP8f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A+O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be-BY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be-BY"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A+OAAAEAAAACYAAAAIAAAAv4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be-BY" sz="1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4CDA0A-44D2-192C-9CF4-B27994BA6AE7}" type="slidenum">
              <a:rPr lang="be-BY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327554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день. Давайте рассмотрим, как ПЭТ/КТ используется в диагностике онкологической патологии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2555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ПЭТ/КТ имеет большую роль в диагностике онкологической патологии на различных этапах, начиная с 1й диагностики и заканчивая оценкой </a:t>
            </a:r>
            <a:r>
              <a:rPr lang="ru-RU" dirty="0" err="1"/>
              <a:t>эффективностии</a:t>
            </a:r>
            <a:r>
              <a:rPr lang="ru-RU" dirty="0"/>
              <a:t> лечения. </a:t>
            </a:r>
            <a:r>
              <a:rPr lang="ru-RU" dirty="0" err="1"/>
              <a:t>Расммотрим</a:t>
            </a:r>
            <a:r>
              <a:rPr lang="ru-RU" dirty="0"/>
              <a:t> на примерах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69475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этапе </a:t>
            </a:r>
            <a:r>
              <a:rPr lang="ru-RU" dirty="0" err="1"/>
              <a:t>стадир</a:t>
            </a:r>
            <a:r>
              <a:rPr lang="ru-RU" dirty="0"/>
              <a:t>-я опух </a:t>
            </a:r>
            <a:r>
              <a:rPr lang="ru-RU" dirty="0" err="1"/>
              <a:t>пр-са</a:t>
            </a:r>
            <a:r>
              <a:rPr lang="ru-RU" dirty="0"/>
              <a:t> какие основные </a:t>
            </a:r>
            <a:r>
              <a:rPr lang="ru-RU" dirty="0" err="1"/>
              <a:t>преим-ва</a:t>
            </a:r>
            <a:r>
              <a:rPr lang="ru-RU" dirty="0"/>
              <a:t> имеет ПЭТ Перед </a:t>
            </a:r>
            <a:r>
              <a:rPr lang="ru-RU" dirty="0" err="1"/>
              <a:t>традиц</a:t>
            </a:r>
            <a:r>
              <a:rPr lang="ru-RU" dirty="0"/>
              <a:t> используемой в онкологии КТ? При ПЭТ/КТ можем выявлять пораженные опухолью л/у менее 1 см, те не увеличенные по КТ. Можем выявлять </a:t>
            </a:r>
            <a:r>
              <a:rPr lang="ru-RU" dirty="0" err="1"/>
              <a:t>мтс</a:t>
            </a:r>
            <a:r>
              <a:rPr lang="ru-RU" dirty="0"/>
              <a:t> в …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086844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Другая нозология. Пациентка с раком молочной железы, со 2й стадией по рез-м предварит </a:t>
            </a:r>
            <a:r>
              <a:rPr lang="ru-RU" dirty="0" err="1"/>
              <a:t>обслед</a:t>
            </a:r>
            <a:r>
              <a:rPr lang="ru-RU" dirty="0"/>
              <a:t>-я. Видим </a:t>
            </a:r>
            <a:r>
              <a:rPr lang="ru-RU" dirty="0" err="1"/>
              <a:t>отмеч</a:t>
            </a:r>
            <a:r>
              <a:rPr lang="ru-RU" dirty="0"/>
              <a:t> белой стрелкой хорошо накапливающую опухоль в железе, также регионарные </a:t>
            </a:r>
            <a:r>
              <a:rPr lang="ru-RU" dirty="0" err="1"/>
              <a:t>подмыш</a:t>
            </a:r>
            <a:r>
              <a:rPr lang="ru-RU" dirty="0"/>
              <a:t> </a:t>
            </a:r>
            <a:r>
              <a:rPr lang="ru-RU" dirty="0" err="1"/>
              <a:t>лу</a:t>
            </a:r>
            <a:r>
              <a:rPr lang="ru-RU" dirty="0"/>
              <a:t>. Но кроме этого выявлен 1 отдал </a:t>
            </a:r>
            <a:r>
              <a:rPr lang="ru-RU" dirty="0" err="1"/>
              <a:t>мтс</a:t>
            </a:r>
            <a:r>
              <a:rPr lang="ru-RU" dirty="0"/>
              <a:t>, </a:t>
            </a:r>
            <a:r>
              <a:rPr lang="ru-RU" dirty="0" err="1"/>
              <a:t>отмеч</a:t>
            </a:r>
            <a:r>
              <a:rPr lang="ru-RU" dirty="0"/>
              <a:t> красной стрелкой,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29564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Gill Sans"/>
              </a:rPr>
              <a:t>ПЭТ – </a:t>
            </a:r>
            <a:r>
              <a:rPr lang="ru-RU" sz="1200" dirty="0" err="1">
                <a:latin typeface="Gill Sans"/>
              </a:rPr>
              <a:t>эффективн</a:t>
            </a:r>
            <a:r>
              <a:rPr lang="ru-RU" sz="1200" dirty="0">
                <a:latin typeface="Gill Sans"/>
              </a:rPr>
              <a:t> инструмент оценки ответа. Проведено 4 к, тем не менее остается больших размеров ткань в средостении, но посмотрите на … И это уже не опухоль, а …  соответственно, это влияет на </a:t>
            </a:r>
            <a:r>
              <a:rPr lang="ru-RU" sz="1200" dirty="0" err="1">
                <a:latin typeface="Gill Sans"/>
              </a:rPr>
              <a:t>дальн</a:t>
            </a:r>
            <a:r>
              <a:rPr lang="ru-RU" sz="1200" dirty="0">
                <a:latin typeface="Gill Sans"/>
              </a:rPr>
              <a:t>-ю тактику и также является хорошим </a:t>
            </a:r>
            <a:r>
              <a:rPr lang="ru-RU" sz="1200" dirty="0" err="1">
                <a:latin typeface="Gill Sans"/>
              </a:rPr>
              <a:t>прогност</a:t>
            </a:r>
            <a:r>
              <a:rPr lang="ru-RU" sz="1200" dirty="0">
                <a:latin typeface="Gill Sans"/>
              </a:rPr>
              <a:t> фактором.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40741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радикального лечения к сожалению не редко развивается рецидив заболевания. Здесь пациент с … Т.е. состояние, когда после хирургического лечения растет биохимический маркер ПСА, что указывает на рецидив, но </a:t>
            </a:r>
            <a:r>
              <a:rPr lang="ru-RU" dirty="0" err="1"/>
              <a:t>трациционные</a:t>
            </a:r>
            <a:r>
              <a:rPr lang="ru-RU" dirty="0"/>
              <a:t> модальности в таких случаях на раннем этапе чаще всего не информативны. .. Что </a:t>
            </a:r>
            <a:r>
              <a:rPr lang="ru-RU" dirty="0" err="1"/>
              <a:t>появлияло</a:t>
            </a:r>
            <a:r>
              <a:rPr lang="ru-RU" dirty="0"/>
              <a:t> на тактику лечения.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8518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наблюдении в динамике по МРТ было выявлено накопление КВ по краю п/о полости, что </a:t>
            </a:r>
            <a:r>
              <a:rPr lang="ru-RU" dirty="0" err="1"/>
              <a:t>подозрит</a:t>
            </a:r>
            <a:r>
              <a:rPr lang="ru-RU" dirty="0"/>
              <a:t> в отношении </a:t>
            </a:r>
            <a:r>
              <a:rPr lang="ru-RU" dirty="0" err="1"/>
              <a:t>остат</a:t>
            </a:r>
            <a:r>
              <a:rPr lang="ru-RU" dirty="0"/>
              <a:t> опухоли, но не </a:t>
            </a:r>
            <a:r>
              <a:rPr lang="ru-RU" dirty="0" err="1"/>
              <a:t>позв</a:t>
            </a:r>
            <a:r>
              <a:rPr lang="ru-RU" dirty="0"/>
              <a:t>-т </a:t>
            </a:r>
            <a:r>
              <a:rPr lang="ru-RU" dirty="0" err="1"/>
              <a:t>дифф-ть</a:t>
            </a:r>
            <a:r>
              <a:rPr lang="ru-RU" dirty="0"/>
              <a:t> с …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6776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Опухоль не видна на КТ с КУ и при ЛОР-осмотре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17997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088231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Aoa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AAAAAAAAA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Ef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AQA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  <a:endParaRPr lang="be-BY" dirty="0"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AQAAAAAAAAA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</p:spPr>
        <p:txBody>
          <a:bodyPr/>
          <a:lstStyle/>
          <a:p>
            <a:pPr>
              <a:defRPr lang="be-BY"/>
            </a:pPr>
            <a:fld id="{3F4CC67A-34D2-1930-9CF4-C26588BA6A97}" type="slidenum"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94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ПЭТ/КТ – представляет собой метод гибридной визуализации, и основан на совмещении 2х модальностей в одном исследовании -  из ядерной медицины (ПЭТ) и радиологии (КТ).</a:t>
            </a:r>
          </a:p>
          <a:p>
            <a:r>
              <a:rPr lang="ru-RU" dirty="0"/>
              <a:t>Здесь на 2-х схематичных </a:t>
            </a:r>
            <a:r>
              <a:rPr lang="ru-RU" dirty="0" err="1"/>
              <a:t>изобр</a:t>
            </a:r>
            <a:r>
              <a:rPr lang="ru-RU" dirty="0"/>
              <a:t>-х видно различие в типах получения данных. На этапе ПЭТ мы помещаем источник излучения непосредственно в организм человека, путем введения ему РФП, а на этапе КТ источник </a:t>
            </a:r>
            <a:r>
              <a:rPr lang="ru-RU" dirty="0" err="1"/>
              <a:t>изл</a:t>
            </a:r>
            <a:r>
              <a:rPr lang="ru-RU" dirty="0"/>
              <a:t>-я, т.е. рентгеновская трубка находится ЗА пределами тела пациента и вращается вокруг него. И оба сканирования осуществляются на 1м аппарате комбинируясь в 1м исследовании.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86652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/>
              <a:t>метод ПЭТ основан на применении радиофармпрепаратов. РФП – </a:t>
            </a:r>
            <a:r>
              <a:rPr lang="ru-RU" dirty="0" err="1"/>
              <a:t>предст</a:t>
            </a:r>
            <a:r>
              <a:rPr lang="ru-RU" dirty="0"/>
              <a:t>-т собой биологически активную молекулу к которой присоединяется короткоживущий изотоп с позитронным типом распада,</a:t>
            </a:r>
            <a:r>
              <a:rPr lang="en-US" dirty="0"/>
              <a:t> </a:t>
            </a: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С помощью ПЭТ мы можем следить за биохимическими процессами, происходящие в организме, в тканях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vivo</a:t>
            </a:r>
            <a:r>
              <a:rPr lang="ru-RU" dirty="0"/>
              <a:t>.  Для этого используются РФП с различными путями метаболизма</a:t>
            </a:r>
          </a:p>
        </p:txBody>
      </p:sp>
    </p:spTree>
    <p:extLst>
      <p:ext uri="{BB962C8B-B14F-4D97-AF65-F5344CB8AC3E}">
        <p14:creationId xmlns:p14="http://schemas.microsoft.com/office/powerpoint/2010/main" val="260529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отслеживания распределения РФП в </a:t>
            </a:r>
            <a:r>
              <a:rPr lang="ru-RU" dirty="0" err="1"/>
              <a:t>огранизме</a:t>
            </a:r>
            <a:r>
              <a:rPr lang="ru-RU" dirty="0"/>
              <a:t> мы используем короткоживущие изотопы, к-е через определенное время начинают распадаться и испускать позитроны. После небольшого пробега в тканях тела пациента позитроны сталкиваются с электронами и происходит их аннигиляция (взаимное уничтожение) с образованием пары гамма-квантов. Последние разлетаются в противоположных направлениях и регистрируются детекторами ПЭТ-сканера, позволяя распознавать координаты источника излучения и получать </a:t>
            </a:r>
            <a:r>
              <a:rPr lang="ru-RU" dirty="0" err="1"/>
              <a:t>томографические</a:t>
            </a:r>
            <a:r>
              <a:rPr lang="ru-RU" dirty="0"/>
              <a:t> изображения органов, к-е являются биологической мишенью.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0083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Радионуклиды По способу получения разделяются на 2 группы, это те, которые производятся циклотронах (специальных циклических ускорителях заряженных частиц). И те, к-е производятся с помощью генераторов непосредственно в радионуклидных лабораториях. Т.к. наш центр оснащен </a:t>
            </a:r>
            <a:r>
              <a:rPr lang="ru-RU" dirty="0" err="1"/>
              <a:t>собств</a:t>
            </a:r>
            <a:r>
              <a:rPr lang="ru-RU" dirty="0"/>
              <a:t>-м циклотроном, то, соотв. используем 1й тип радионуклидов, а именно 18-й Ф и 11-й С.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891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данных диаграммах видно, как динамично развивается радиофармацевтическая химия. Если в 2010 на долю только одного РФП - ФДГ приходилось 93%, то в 16м это уже чуть более 70% (за счет значительного роста числа новых РФП, специфичных для конкретной патологии). И чем больше наш арсенал РФП, тем лучше мы можем диагностировать различные нозологии.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91455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нас в центре мы используем 4 препарата: это ФДГ и еще 4 планируем внедрить в практику в </a:t>
            </a:r>
            <a:r>
              <a:rPr lang="ru-RU" dirty="0" err="1"/>
              <a:t>ближ</a:t>
            </a:r>
            <a:r>
              <a:rPr lang="ru-RU" dirty="0"/>
              <a:t> годы. </a:t>
            </a:r>
          </a:p>
          <a:p>
            <a:r>
              <a:rPr lang="ru-RU" dirty="0"/>
              <a:t>Также ФДГ, синтезируемая на нашем </a:t>
            </a:r>
            <a:r>
              <a:rPr lang="ru-RU" dirty="0" err="1"/>
              <a:t>циклотное</a:t>
            </a:r>
            <a:r>
              <a:rPr lang="ru-RU" dirty="0"/>
              <a:t> поставляется МГКОД с 2019г. Для ежедневной работы в 2 смены. (т.к. препарат имеет </a:t>
            </a:r>
            <a:r>
              <a:rPr lang="ru-RU" dirty="0" err="1"/>
              <a:t>остносит</a:t>
            </a:r>
            <a:r>
              <a:rPr lang="ru-RU" dirty="0"/>
              <a:t> большой период полураспада почти в 2 часа, это позволяет осуществлять его </a:t>
            </a:r>
            <a:r>
              <a:rPr lang="ru-RU" dirty="0" err="1"/>
              <a:t>траспортировку</a:t>
            </a:r>
            <a:r>
              <a:rPr lang="ru-RU" dirty="0"/>
              <a:t> на небольшие расстояния)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65952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онкологической практике </a:t>
            </a:r>
            <a:r>
              <a:rPr lang="ru-RU" dirty="0" err="1"/>
              <a:t>наболее</a:t>
            </a:r>
            <a:r>
              <a:rPr lang="ru-RU" dirty="0"/>
              <a:t> часто </a:t>
            </a:r>
            <a:r>
              <a:rPr lang="ru-RU" dirty="0" err="1"/>
              <a:t>использ</a:t>
            </a:r>
            <a:r>
              <a:rPr lang="ru-RU" dirty="0"/>
              <a:t>-м РФП является ФДГ. По сути препарат </a:t>
            </a:r>
            <a:r>
              <a:rPr lang="ru-RU" dirty="0" err="1"/>
              <a:t>предст</a:t>
            </a:r>
            <a:r>
              <a:rPr lang="ru-RU" dirty="0"/>
              <a:t>-т собой аналог глюкозы, молекулы отличаются только замещением гидроксильной группы второго атома углерода на атом фтора. Широкое применение РФП объясняется тем, что клетки </a:t>
            </a:r>
            <a:r>
              <a:rPr lang="ru-RU" dirty="0" err="1"/>
              <a:t>больш</a:t>
            </a:r>
            <a:r>
              <a:rPr lang="ru-RU" dirty="0"/>
              <a:t>.. </a:t>
            </a:r>
            <a:r>
              <a:rPr lang="ru-RU" dirty="0" err="1"/>
              <a:t>Злок</a:t>
            </a:r>
            <a:r>
              <a:rPr lang="ru-RU" dirty="0"/>
              <a:t> опухолей активно накапливают глюкозу, т.к. они быстро делятся, и им необходимо </a:t>
            </a:r>
            <a:r>
              <a:rPr lang="ru-RU" dirty="0" err="1"/>
              <a:t>соответсвующее</a:t>
            </a:r>
            <a:r>
              <a:rPr lang="ru-RU" dirty="0"/>
              <a:t> питание.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04284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ПЭТ </a:t>
            </a:r>
            <a:r>
              <a:rPr lang="ru-RU" dirty="0" err="1"/>
              <a:t>изобр</a:t>
            </a:r>
            <a:r>
              <a:rPr lang="ru-RU" dirty="0"/>
              <a:t>-е дает нам информацию о степени накопления РФП в тканях, т.е. об активности метаболизма, но дает недостаточно информации о локализации </a:t>
            </a:r>
            <a:r>
              <a:rPr lang="ru-RU" dirty="0" err="1"/>
              <a:t>патологич</a:t>
            </a:r>
            <a:r>
              <a:rPr lang="ru-RU" dirty="0"/>
              <a:t> очага. А при программном совмещении ПЭТ и КТ изображений мы видим, что к примеру этот очаг находится в дужке позвонка, а не в мягких тканях шеи, и является метастазом опухоли. </a:t>
            </a:r>
          </a:p>
        </p:txBody>
      </p:sp>
    </p:spTree>
    <p:extLst>
      <p:ext uri="{BB962C8B-B14F-4D97-AF65-F5344CB8AC3E}">
        <p14:creationId xmlns:p14="http://schemas.microsoft.com/office/powerpoint/2010/main" val="306989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1AkAAAg0AACdEAAAEAAAACYAAAAIAAAAAQAAAAAAAAA="/>
              </a:ext>
            </a:extLst>
          </p:cNvSpPr>
          <p:nvPr>
            <p:ph type="ctrTitle"/>
          </p:nvPr>
        </p:nvSpPr>
        <p:spPr>
          <a:xfrm>
            <a:off x="685800" y="1597660"/>
            <a:ext cx="7772400" cy="110299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9uaW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7hEAANAvAAAEGgAAEAAAACYAAAAIAAAAAYAAAAAAAAA="/>
              </a:ext>
            </a:extLst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lang="ru-RU">
                <a:solidFill>
                  <a:srgbClr val="8C8C8C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ru-RU">
                <a:solidFill>
                  <a:srgbClr val="8C8C8C"/>
                </a:solidFill>
              </a:defRPr>
            </a:lvl6pPr>
            <a:lvl7pPr marL="2743200" indent="0" algn="ctr">
              <a:buNone/>
              <a:defRPr lang="ru-RU">
                <a:solidFill>
                  <a:srgbClr val="8C8C8C"/>
                </a:solidFill>
              </a:defRPr>
            </a:lvl7pPr>
            <a:lvl8pPr marL="3200400" indent="0" algn="ctr">
              <a:buNone/>
              <a:defRPr lang="ru-RU">
                <a:solidFill>
                  <a:srgbClr val="8C8C8C"/>
                </a:solidFill>
              </a:defRPr>
            </a:lvl8pPr>
            <a:lvl9pPr marL="3657600" indent="0" algn="ctr">
              <a:buNone/>
              <a:defRPr lang="ru-RU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F24C-02D2-1904-9CF4-F451BCBA6AA1}" type="datetime1">
              <a:t>28.05.2021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B276-38D2-1944-9CF4-CE11FCBA6A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EHA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969A-D4D2-1960-9CF4-2235D8BA6A77}" type="datetime1">
              <a:t>28.05.2021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8C69-27D2-197A-9CF4-D12FC2BA6A8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RAEAAHA1AABEHAAAEAAAACYAAAAIAAAAAwAAAAAAAAA="/>
              </a:ext>
            </a:extLst>
          </p:cNvSpPr>
          <p:nvPr>
            <p:ph type="title"/>
          </p:nvPr>
        </p:nvSpPr>
        <p:spPr>
          <a:xfrm>
            <a:off x="6629400" y="205740"/>
            <a:ext cx="2057400" cy="4389120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NgnAABEHAAAEAAAACYAAAAIAAAAAwAAAAAAAAA="/>
              </a:ext>
            </a:extLst>
          </p:cNvSpPr>
          <p:nvPr>
            <p:ph idx="1"/>
          </p:nvPr>
        </p:nvSpPr>
        <p:spPr>
          <a:xfrm>
            <a:off x="457200" y="205740"/>
            <a:ext cx="6019800" cy="438912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BE33-7DD2-1948-9CF4-8B1DF0BA6ADE}" type="datetime1">
              <a:t>28.05.2021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F083-CDD2-1906-9CF4-3B53BEBA6A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HA1AABEHA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BBA6-E8D2-194D-9CF4-1E18F5BA6A4B}" type="datetime1">
              <a:t>28.05.2021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B239-77D2-1944-9CF4-8111FCBA6AD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VRQAAEI0AACeGgAAEAAAACYAAAAIAAAAgYAAAAAAAAA="/>
              </a:ext>
            </a:extLst>
          </p:cNvSpPr>
          <p:nvPr>
            <p:ph type="title"/>
          </p:nvPr>
        </p:nvSpPr>
        <p:spPr>
          <a:xfrm>
            <a:off x="722630" y="3305175"/>
            <a:ext cx="7772400" cy="10217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4000" b="1" cap="all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 cap="all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ShF0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aQ0AAEI0AABVFAAAEAAAACYAAAAIAAAAgYAAAAAAAAA="/>
              </a:ext>
            </a:extLst>
          </p:cNvSpPr>
          <p:nvPr>
            <p:ph idx="1"/>
          </p:nvPr>
        </p:nvSpPr>
        <p:spPr>
          <a:xfrm>
            <a:off x="722630" y="2179955"/>
            <a:ext cx="7772400" cy="11252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000">
                <a:solidFill>
                  <a:srgbClr val="8C8C8C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ru-RU" sz="1400">
                <a:solidFill>
                  <a:srgbClr val="8C8C8C"/>
                </a:solidFill>
              </a:defRPr>
            </a:lvl6pPr>
            <a:lvl7pPr marL="2743200" indent="0">
              <a:buNone/>
              <a:defRPr lang="ru-RU" sz="1400">
                <a:solidFill>
                  <a:srgbClr val="8C8C8C"/>
                </a:solidFill>
              </a:defRPr>
            </a:lvl7pPr>
            <a:lvl8pPr marL="3200400" indent="0">
              <a:buNone/>
              <a:defRPr lang="ru-RU" sz="1400">
                <a:solidFill>
                  <a:srgbClr val="8C8C8C"/>
                </a:solidFill>
              </a:defRPr>
            </a:lvl8pPr>
            <a:lvl9pPr marL="3657600" indent="0">
              <a:buNone/>
              <a:defRPr lang="ru-RU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B16A-24D2-1947-9CF4-D212FFBA6A87}" type="datetime1">
              <a:t>28.05.2021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ig00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C5D0-9ED2-1933-9CF4-68668BBA6A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gcAAKgbAABEHAAAEAAAACYAAAAIAAAAAYAAAAAAAAA="/>
              </a:ext>
            </a:extLst>
          </p:cNvSpPr>
          <p:nvPr>
            <p:ph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YgcAAHA1AABEHAAAEAAAACYAAAAIAAAAAYAAAAAAAAA="/>
              </a:ext>
            </a:extLst>
          </p:cNvSpPr>
          <p:nvPr>
            <p:ph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F74F-01D2-1901-9CF4-F754B9BA6AA2}" type="datetime1">
              <a:t>28.05.2021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B2BA-F4D2-1944-9CF4-0211FCBA6A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FQcAAKsbAAAJCgAAEAAAACYAAAAIAAAAgYAAAAAAAAA="/>
              </a:ext>
            </a:extLst>
          </p:cNvSpPr>
          <p:nvPr>
            <p:ph idx="1"/>
          </p:nvPr>
        </p:nvSpPr>
        <p:spPr>
          <a:xfrm>
            <a:off x="457200" y="1151255"/>
            <a:ext cx="4040505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oAAKsbAABEHAAAEAAAACYAAAAIAAAAAYAAAAAAAAA="/>
              </a:ext>
            </a:extLst>
          </p:cNvSpPr>
          <p:nvPr>
            <p:ph idx="2"/>
          </p:nvPr>
        </p:nvSpPr>
        <p:spPr>
          <a:xfrm>
            <a:off x="457200" y="1631315"/>
            <a:ext cx="4040505" cy="296354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FQcAAHA1AAAJCgAAEAAAACYAAAAIAAAAgYAAAAAAAAA="/>
              </a:ext>
            </a:extLst>
          </p:cNvSpPr>
          <p:nvPr>
            <p:ph idx="3"/>
          </p:nvPr>
        </p:nvSpPr>
        <p:spPr>
          <a:xfrm>
            <a:off x="4645025" y="1151255"/>
            <a:ext cx="4041775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QoAAHA1AABEHAAAEAAAACYAAAAIAAAAAYAAAAAAAAA="/>
              </a:ext>
            </a:extLst>
          </p:cNvSpPr>
          <p:nvPr>
            <p:ph idx="4"/>
          </p:nvPr>
        </p:nvSpPr>
        <p:spPr>
          <a:xfrm>
            <a:off x="4645025" y="1631315"/>
            <a:ext cx="4041775" cy="296354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D8D4-9AD2-192E-9CF4-6C7B96BA6A39}" type="datetime1">
              <a:t>28.05.2021</a:t>
            </a:fld>
            <a:endParaRPr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B279-37D2-1944-9CF4-C111FCBA6A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AEAAHA1AACKB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9BCD-83D2-196D-9CF4-7538D5BA6A20}" type="datetime1">
              <a:t>28.05.2021</a:t>
            </a:fld>
            <a:endParaRPr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B48A-C4D2-1942-9CF4-3217FABA6A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CD99-D7D2-193B-9CF4-216E83BA6A74}" type="datetime1">
              <a:t>28.05.2021</a:t>
            </a:fld>
            <a:endParaRPr/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85F7-B9D2-1973-9CF4-4F26CBBA6A1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QgEAAFIVAACfBgAAEAAAACYAAAAIAAAAgYAAAAAAAAA="/>
              </a:ext>
            </a:extLst>
          </p:cNvSpPr>
          <p:nvPr>
            <p:ph type="title"/>
          </p:nvPr>
        </p:nvSpPr>
        <p:spPr>
          <a:xfrm>
            <a:off x="457200" y="204470"/>
            <a:ext cx="3008630" cy="8718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QwEAAHA1AABEHAAAEAAAACYAAAAIAAAAAYAAAAAAAAA="/>
              </a:ext>
            </a:extLst>
          </p:cNvSpPr>
          <p:nvPr>
            <p:ph idx="1"/>
          </p:nvPr>
        </p:nvSpPr>
        <p:spPr>
          <a:xfrm>
            <a:off x="3575050" y="205105"/>
            <a:ext cx="5111750" cy="4389755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nwYAAFIVAABEHAAAEAAAACYAAAAIAAAAAYAAAAAAAAA="/>
              </a:ext>
            </a:extLst>
          </p:cNvSpPr>
          <p:nvPr>
            <p:ph idx="2"/>
          </p:nvPr>
        </p:nvSpPr>
        <p:spPr>
          <a:xfrm>
            <a:off x="457200" y="1076325"/>
            <a:ext cx="3008630" cy="3518535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DBFC-B2D2-192D-9CF4-447895BA6A11}" type="datetime1">
              <a:t>28.05.2021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86E3-ADD2-1970-9CF4-5B25C8BA6A0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JhYAAMcsAADDGAAAEAAAACYAAAAIAAAAgYAAAAAAAAA="/>
              </a:ext>
            </a:extLst>
          </p:cNvSpPr>
          <p:nvPr>
            <p:ph type="title"/>
          </p:nvPr>
        </p:nvSpPr>
        <p:spPr>
          <a:xfrm>
            <a:off x="1792605" y="3600450"/>
            <a:ext cx="5486400" cy="42481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1AIAAMcsAADQFQAAEAAAACYAAAAIAAAAAYAAAAAAAAA="/>
              </a:ext>
            </a:extLst>
          </p:cNvSpPr>
          <p:nvPr>
            <p:ph type="pic" idx="1"/>
          </p:nvPr>
        </p:nvSpPr>
        <p:spPr>
          <a:xfrm>
            <a:off x="1792605" y="459740"/>
            <a:ext cx="5486400" cy="3086100"/>
          </a:xfrm>
        </p:spPr>
        <p:txBody>
          <a:bodyPr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wxgAAMcsAAB6HAAAEAAAACYAAAAIAAAAAYAAAAAAAAA="/>
              </a:ext>
            </a:extLst>
          </p:cNvSpPr>
          <p:nvPr>
            <p:ph idx="2"/>
          </p:nvPr>
        </p:nvSpPr>
        <p:spPr>
          <a:xfrm>
            <a:off x="1792605" y="4025265"/>
            <a:ext cx="5486400" cy="603885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B0AAPAPAAADHw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4CE75E-10D2-1911-9CF4-E644A9BA6AB3}" type="datetime1">
              <a:t>28.05.2021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VB0AAAglAAADHw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VB0AAHA1AAADHw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4CE77B-35D2-1911-9CF4-C344A9BA6A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RAEAAHA1AACKBgAAEAAAACYAAAAIAAAAvy8AAAAAAAA="/>
              </a:ext>
            </a:extLst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YgcAAHA1AABEHAAAEAAAACYAAAAIAAAAPy8AAAAAAAA="/>
              </a:ext>
            </a:extLst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VB0AAPAPAAADHwAAEAAAACYAAAAIAAAAv48AAAAAAAA="/>
              </a:ext>
            </a:extLst>
          </p:cNvSpPr>
          <p:nvPr>
            <p:ph type="dt" sz="half" idx="2"/>
          </p:nvPr>
        </p:nvSpPr>
        <p:spPr>
          <a:xfrm>
            <a:off x="457200" y="4767580"/>
            <a:ext cx="2133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4C9412-5CD2-1962-9CF4-AA37DABA6AFF}" type="datetime1">
              <a:t>28.05.2021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9uaW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VB0AAAglAAADHwAAEAAAACYAAAAIAAAAv48AAAAAAAA="/>
              </a:ext>
            </a:extLst>
          </p:cNvSpPr>
          <p:nvPr>
            <p:ph type="ftr" sz="quarter" idx="3"/>
          </p:nvPr>
        </p:nvSpPr>
        <p:spPr>
          <a:xfrm>
            <a:off x="3124200" y="4767580"/>
            <a:ext cx="2895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VB0AAHA1AAADHwAAEAAAACYAAAAIAAAAv48AAAAAAAA="/>
              </a:ext>
            </a:extLst>
          </p:cNvSpPr>
          <p:nvPr>
            <p:ph type="sldNum" sz="quarter" idx="4"/>
          </p:nvPr>
        </p:nvSpPr>
        <p:spPr>
          <a:xfrm>
            <a:off x="6553200" y="4767580"/>
            <a:ext cx="2133600" cy="27368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4CC366-28D2-1935-9CF4-DE608DBA6A8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t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extLst>
              <a:ext uri="smNativeData">
                <pr:smNativeData xmlns:pr="smNativeData" xmlns:p14="http://schemas.microsoft.com/office/powerpoint/2010/main" xmlns="" val="SMDATA_13_aAoaX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iCAAA8woAAA8wAAAfEAAAAAAAACYAAAAIAAAA//////////8="/>
              </a:ext>
            </a:extLst>
          </p:cNvSpPr>
          <p:nvPr/>
        </p:nvSpPr>
        <p:spPr>
          <a:xfrm>
            <a:off x="1271270" y="1854200"/>
            <a:ext cx="6409055" cy="840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 algn="ctr" defTabSz="914400">
              <a:spcBef>
                <a:spcPts val="0"/>
              </a:spcBef>
              <a:buNone/>
              <a:tabLst/>
              <a:defRPr lang="ru-RU" sz="44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Роль ПЭТ/КТ в онкологии</a:t>
            </a:r>
          </a:p>
        </p:txBody>
      </p:sp>
      <p:sp>
        <p:nvSpPr>
          <p:cNvPr id="4" name="Подзаголовок 2"/>
          <p:cNvSpPr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KAQAABBYAAB0gAABwHgAAEAAAACYAAAAIAAAA//////////8="/>
              </a:ext>
            </a:extLst>
          </p:cNvSpPr>
          <p:nvPr/>
        </p:nvSpPr>
        <p:spPr>
          <a:xfrm>
            <a:off x="123190" y="3935095"/>
            <a:ext cx="425005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32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-52"/>
              <a:buChar char="–"/>
              <a:tabLst/>
              <a:defRPr lang="ru-RU" sz="28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4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-52"/>
              <a:buChar char="–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-52"/>
              <a:buChar char="»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-52"/>
              <a:buChar char="•"/>
              <a:tabLst/>
              <a:defRPr lang="ru-RU" sz="2000" kern="1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>
              <a:buNone/>
              <a:defRPr lang="ru-RU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К.В.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Поддубный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 lang="ru-RU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ПЭТ Центр</a:t>
            </a:r>
          </a:p>
          <a:p>
            <a:pPr marL="0" indent="0">
              <a:buNone/>
              <a:defRPr lang="ru-RU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РНПЦ ОМР им. Н.Н. Александрова</a:t>
            </a:r>
          </a:p>
        </p:txBody>
      </p:sp>
      <p:pic>
        <p:nvPicPr>
          <p:cNvPr id="5" name="Picture 3" descr="D:\Медицина\RADIOLOGY\Documents\Paddubny\Reports, presentations\Images\Logo OMR\Логотип.tif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202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84251" y="921385"/>
            <a:ext cx="7103746" cy="3946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Стадирование и </a:t>
            </a:r>
            <a:r>
              <a:rPr lang="ru-RU" sz="2000" dirty="0" err="1"/>
              <a:t>рестадирование</a:t>
            </a:r>
            <a:r>
              <a:rPr lang="ru-RU" sz="2000" dirty="0"/>
              <a:t> опухолевого процесса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Оценка эффективности противоопухолевой терапии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Поиск первичного очага при наличии </a:t>
            </a:r>
            <a:r>
              <a:rPr lang="ru-RU" sz="2000" dirty="0" err="1"/>
              <a:t>mts</a:t>
            </a:r>
            <a:r>
              <a:rPr lang="ru-RU" sz="2000" dirty="0"/>
              <a:t> либо при </a:t>
            </a:r>
            <a:r>
              <a:rPr lang="ru-RU" sz="2000" dirty="0" err="1"/>
              <a:t>паранеопластическом</a:t>
            </a:r>
            <a:r>
              <a:rPr lang="ru-RU" sz="2000" dirty="0"/>
              <a:t> синдроме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Дифференциальная диагностика опухолевой ткани и </a:t>
            </a:r>
            <a:r>
              <a:rPr lang="ru-RU" sz="2000" dirty="0" err="1"/>
              <a:t>посттерапевтических</a:t>
            </a:r>
            <a:r>
              <a:rPr lang="ru-RU" sz="2000" dirty="0"/>
              <a:t> изменений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000" dirty="0"/>
              <a:t>Дифференциальная диагностика доброкачественных и злокачественных опухолей</a:t>
            </a:r>
          </a:p>
        </p:txBody>
      </p:sp>
      <p:pic>
        <p:nvPicPr>
          <p:cNvPr id="6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D9764526-4F21-4311-9851-57854476376E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435" y="60325"/>
            <a:ext cx="787167" cy="4660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CasellaDiTesto 15">
            <a:extLst>
              <a:ext uri="{FF2B5EF4-FFF2-40B4-BE49-F238E27FC236}">
                <a16:creationId xmlns:a16="http://schemas.microsoft.com/office/drawing/2014/main" id="{8410A434-FFF2-404C-B052-5BEBD53A3565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127760" y="60325"/>
            <a:ext cx="7103746" cy="5670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Роль ПЭТ/КТ в онкологии</a:t>
            </a:r>
            <a:endParaRPr lang="ru-RU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5" descr="F:\export\sdc\Busel_1\se008.png">
            <a:extLst>
              <a:ext uri="{FF2B5EF4-FFF2-40B4-BE49-F238E27FC236}">
                <a16:creationId xmlns:a16="http://schemas.microsoft.com/office/drawing/2014/main" id="{A8BF608B-BFBA-418B-981C-1E7AFD3B8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20210" r="11481" b="45407"/>
          <a:stretch/>
        </p:blipFill>
        <p:spPr bwMode="auto">
          <a:xfrm>
            <a:off x="2777584" y="4129225"/>
            <a:ext cx="2370359" cy="9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export\sdc\Busel_1\se009.png">
            <a:extLst>
              <a:ext uri="{FF2B5EF4-FFF2-40B4-BE49-F238E27FC236}">
                <a16:creationId xmlns:a16="http://schemas.microsoft.com/office/drawing/2014/main" id="{A5FCE167-5771-4C0B-9161-1E28B7A8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9560" r="17496" b="46043"/>
          <a:stretch/>
        </p:blipFill>
        <p:spPr bwMode="auto">
          <a:xfrm>
            <a:off x="5488840" y="4130041"/>
            <a:ext cx="2108952" cy="9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:\export\sdc\Busel_1\se010.png">
            <a:extLst>
              <a:ext uri="{FF2B5EF4-FFF2-40B4-BE49-F238E27FC236}">
                <a16:creationId xmlns:a16="http://schemas.microsoft.com/office/drawing/2014/main" id="{F1FD1BB9-01AF-4EA3-91C5-47A0DE09E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0" b="13651"/>
          <a:stretch/>
        </p:blipFill>
        <p:spPr bwMode="auto">
          <a:xfrm>
            <a:off x="2778124" y="960671"/>
            <a:ext cx="2370361" cy="14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:\export\sdc\Busel_1\se011.png">
            <a:extLst>
              <a:ext uri="{FF2B5EF4-FFF2-40B4-BE49-F238E27FC236}">
                <a16:creationId xmlns:a16="http://schemas.microsoft.com/office/drawing/2014/main" id="{F7A457CD-415D-42AC-855D-1E3989CEB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3966" r="8964" b="13386"/>
          <a:stretch/>
        </p:blipFill>
        <p:spPr bwMode="auto">
          <a:xfrm>
            <a:off x="5488840" y="972204"/>
            <a:ext cx="2108954" cy="14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BC5FE58-F86F-4D24-B864-65B152426568}"/>
              </a:ext>
            </a:extLst>
          </p:cNvPr>
          <p:cNvCxnSpPr/>
          <p:nvPr/>
        </p:nvCxnSpPr>
        <p:spPr>
          <a:xfrm flipH="1">
            <a:off x="6724650" y="1284898"/>
            <a:ext cx="430917" cy="21602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D:\Медицина\RADIOLOGY\PET-CT\Cases\Cases Images\Lymphoma\Lymphoma_Fat_LN\se000.png">
            <a:extLst>
              <a:ext uri="{FF2B5EF4-FFF2-40B4-BE49-F238E27FC236}">
                <a16:creationId xmlns:a16="http://schemas.microsoft.com/office/drawing/2014/main" id="{3BBCE2AE-6D74-4E0B-9DA2-6882C5966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 b="18925"/>
          <a:stretch/>
        </p:blipFill>
        <p:spPr bwMode="auto">
          <a:xfrm flipH="1">
            <a:off x="2777855" y="2446139"/>
            <a:ext cx="2370359" cy="16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Медицина\RADIOLOGY\PET-CT\Cases\Cases Images\Lymphoma\Lymphoma_Fat_LN\se001.png">
            <a:extLst>
              <a:ext uri="{FF2B5EF4-FFF2-40B4-BE49-F238E27FC236}">
                <a16:creationId xmlns:a16="http://schemas.microsoft.com/office/drawing/2014/main" id="{961F769F-A85A-4E83-BF72-BCA9DDA8C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0071" b="20838"/>
          <a:stretch/>
        </p:blipFill>
        <p:spPr bwMode="auto">
          <a:xfrm flipH="1">
            <a:off x="5488838" y="2446139"/>
            <a:ext cx="2108953" cy="16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F4C93DF-8EBC-4DB4-9BE5-ACEE5ADE4726}"/>
              </a:ext>
            </a:extLst>
          </p:cNvPr>
          <p:cNvCxnSpPr/>
          <p:nvPr/>
        </p:nvCxnSpPr>
        <p:spPr>
          <a:xfrm flipH="1">
            <a:off x="7298690" y="2787015"/>
            <a:ext cx="430917" cy="21602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483EE6-73B2-4DB3-BD0B-C515BB21E853}"/>
              </a:ext>
            </a:extLst>
          </p:cNvPr>
          <p:cNvCxnSpPr/>
          <p:nvPr/>
        </p:nvCxnSpPr>
        <p:spPr>
          <a:xfrm flipH="1">
            <a:off x="6899980" y="4272150"/>
            <a:ext cx="430917" cy="21602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D1761E-9DFC-454E-BCE4-F82A75432216}"/>
              </a:ext>
            </a:extLst>
          </p:cNvPr>
          <p:cNvSpPr/>
          <p:nvPr/>
        </p:nvSpPr>
        <p:spPr>
          <a:xfrm>
            <a:off x="251346" y="1300433"/>
            <a:ext cx="2067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 оценка </a:t>
            </a:r>
            <a:r>
              <a:rPr lang="ru-RU" sz="2000" dirty="0" err="1">
                <a:latin typeface="+mn-lt"/>
              </a:rPr>
              <a:t>неувеличенных</a:t>
            </a:r>
            <a:r>
              <a:rPr lang="ru-RU" sz="2000" dirty="0">
                <a:latin typeface="+mn-lt"/>
              </a:rPr>
              <a:t> лимфоузлов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914D34-8203-4088-9D9B-F66F91455A3F}"/>
              </a:ext>
            </a:extLst>
          </p:cNvPr>
          <p:cNvSpPr/>
          <p:nvPr/>
        </p:nvSpPr>
        <p:spPr>
          <a:xfrm>
            <a:off x="302298" y="2571750"/>
            <a:ext cx="2026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 оценка структурно неизмененных </a:t>
            </a:r>
            <a:r>
              <a:rPr lang="ru-RU" sz="2000" dirty="0"/>
              <a:t>лимфоузлов</a:t>
            </a:r>
            <a:endParaRPr lang="ru-RU" sz="2000" dirty="0"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83FC2D-D657-4EE2-B8DD-AA58AB812B59}"/>
              </a:ext>
            </a:extLst>
          </p:cNvPr>
          <p:cNvSpPr/>
          <p:nvPr/>
        </p:nvSpPr>
        <p:spPr>
          <a:xfrm>
            <a:off x="255080" y="4191775"/>
            <a:ext cx="206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 оценка костей/ костного мозга</a:t>
            </a:r>
          </a:p>
        </p:txBody>
      </p:sp>
      <p:sp>
        <p:nvSpPr>
          <p:cNvPr id="23" name="CasellaDiTesto 15">
            <a:extLst>
              <a:ext uri="{FF2B5EF4-FFF2-40B4-BE49-F238E27FC236}">
                <a16:creationId xmlns:a16="http://schemas.microsoft.com/office/drawing/2014/main" id="{5ED264FA-FF5E-4647-8A50-5D2258609D54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773554" y="81182"/>
            <a:ext cx="6242686" cy="79796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Стадирование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опухоли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Основные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0223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export\sdc\Bogdanovich_Breast_new\se002.png">
            <a:extLst>
              <a:ext uri="{FF2B5EF4-FFF2-40B4-BE49-F238E27FC236}">
                <a16:creationId xmlns:a16="http://schemas.microsoft.com/office/drawing/2014/main" id="{E91736C6-123C-4234-9110-660C405E0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2756" r="33270" b="2123"/>
          <a:stretch/>
        </p:blipFill>
        <p:spPr bwMode="auto">
          <a:xfrm>
            <a:off x="107504" y="1042517"/>
            <a:ext cx="2083609" cy="38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export\sdc\Bogdanovich_Breast_new\se004.png">
            <a:extLst>
              <a:ext uri="{FF2B5EF4-FFF2-40B4-BE49-F238E27FC236}">
                <a16:creationId xmlns:a16="http://schemas.microsoft.com/office/drawing/2014/main" id="{4FD8D73F-D487-4991-9987-A912BB0F4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1113" y="1037070"/>
            <a:ext cx="1951675" cy="19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export\sdc\Bogdanovich_Breast_new\se013.png">
            <a:extLst>
              <a:ext uri="{FF2B5EF4-FFF2-40B4-BE49-F238E27FC236}">
                <a16:creationId xmlns:a16="http://schemas.microsoft.com/office/drawing/2014/main" id="{126A61C8-4B24-4323-B01E-702ED2EB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13" y="2988744"/>
            <a:ext cx="1951675" cy="19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export\sdc\Bogdanovich_Breast_new\se006.png">
            <a:extLst>
              <a:ext uri="{FF2B5EF4-FFF2-40B4-BE49-F238E27FC236}">
                <a16:creationId xmlns:a16="http://schemas.microsoft.com/office/drawing/2014/main" id="{BA35BB86-3475-4C71-8B45-1E06831A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75" y="1037070"/>
            <a:ext cx="2065242" cy="20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export\sdc\Bogdanovich_Breast_new\se008.png">
            <a:extLst>
              <a:ext uri="{FF2B5EF4-FFF2-40B4-BE49-F238E27FC236}">
                <a16:creationId xmlns:a16="http://schemas.microsoft.com/office/drawing/2014/main" id="{2FC30B5D-2D54-4047-A8EF-B999668BF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4945" b="30275"/>
          <a:stretch/>
        </p:blipFill>
        <p:spPr bwMode="auto">
          <a:xfrm>
            <a:off x="4283968" y="1037070"/>
            <a:ext cx="2661007" cy="20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0D360D-8B75-470A-89E1-8F54498332C2}"/>
              </a:ext>
            </a:extLst>
          </p:cNvPr>
          <p:cNvSpPr/>
          <p:nvPr/>
        </p:nvSpPr>
        <p:spPr>
          <a:xfrm>
            <a:off x="4500245" y="3507854"/>
            <a:ext cx="4200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+mj-lt"/>
              </a:rPr>
              <a:t>ПЭТ/КТ: 1 метастаз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в крестце</a:t>
            </a:r>
          </a:p>
          <a:p>
            <a:r>
              <a:rPr lang="ru-RU" sz="2200" b="1" dirty="0">
                <a:solidFill>
                  <a:srgbClr val="0070C0"/>
                </a:solidFill>
                <a:latin typeface="+mj-lt"/>
              </a:rPr>
              <a:t>Изменение стадии со 2й на 4ю</a:t>
            </a:r>
            <a:endParaRPr lang="be-BY" sz="22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AAEB775-9C60-4EB8-974C-C0E0BBF6DB24}"/>
              </a:ext>
            </a:extLst>
          </p:cNvPr>
          <p:cNvCxnSpPr/>
          <p:nvPr/>
        </p:nvCxnSpPr>
        <p:spPr>
          <a:xfrm flipH="1">
            <a:off x="1444485" y="3220418"/>
            <a:ext cx="352002" cy="28743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A5ACF6E-D55D-4FB6-9FD5-54593CC64595}"/>
              </a:ext>
            </a:extLst>
          </p:cNvPr>
          <p:cNvCxnSpPr/>
          <p:nvPr/>
        </p:nvCxnSpPr>
        <p:spPr>
          <a:xfrm>
            <a:off x="2559146" y="1645737"/>
            <a:ext cx="262879" cy="243767"/>
          </a:xfrm>
          <a:prstGeom prst="straightConnector1">
            <a:avLst/>
          </a:prstGeom>
          <a:ln w="254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5B5F96E-97FC-4350-AC86-E6E2384BBF4F}"/>
              </a:ext>
            </a:extLst>
          </p:cNvPr>
          <p:cNvCxnSpPr/>
          <p:nvPr/>
        </p:nvCxnSpPr>
        <p:spPr>
          <a:xfrm flipH="1">
            <a:off x="6156176" y="1985561"/>
            <a:ext cx="352002" cy="28743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44E368F-A222-4D73-B267-C70E6DD985C7}"/>
              </a:ext>
            </a:extLst>
          </p:cNvPr>
          <p:cNvCxnSpPr/>
          <p:nvPr/>
        </p:nvCxnSpPr>
        <p:spPr>
          <a:xfrm flipH="1">
            <a:off x="8577711" y="1889504"/>
            <a:ext cx="239472" cy="25212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5">
            <a:extLst>
              <a:ext uri="{FF2B5EF4-FFF2-40B4-BE49-F238E27FC236}">
                <a16:creationId xmlns:a16="http://schemas.microsoft.com/office/drawing/2014/main" id="{80D9950A-0AB0-40EA-8A30-52160D59A6FD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600257" y="97417"/>
            <a:ext cx="6242685" cy="50794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Стадирование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рака молочной железы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1E610225-A602-4236-A375-09B412DFC982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06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sellaDiTesto 15">
            <a:extLst>
              <a:ext uri="{FF2B5EF4-FFF2-40B4-BE49-F238E27FC236}">
                <a16:creationId xmlns:a16="http://schemas.microsoft.com/office/drawing/2014/main" id="{D51A2978-B858-4D27-A676-1AFEFAC8CB1B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737678" y="60325"/>
            <a:ext cx="5776278" cy="8610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BY" sz="2600" dirty="0">
                <a:solidFill>
                  <a:schemeClr val="bg1"/>
                </a:solidFill>
              </a:rPr>
              <a:t>Оценка эффективности противоопухолевой терапии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B6BE46-65EA-44A2-86BE-F9B238A692CE}"/>
              </a:ext>
            </a:extLst>
          </p:cNvPr>
          <p:cNvSpPr txBox="1">
            <a:spLocks/>
          </p:cNvSpPr>
          <p:nvPr/>
        </p:nvSpPr>
        <p:spPr>
          <a:xfrm>
            <a:off x="3436212" y="2408345"/>
            <a:ext cx="1009533" cy="769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solidFill>
                  <a:srgbClr val="C00000"/>
                </a:solidFill>
                <a:latin typeface="Gill Sans"/>
              </a:rPr>
              <a:t>+ 4 курса ПХТ</a:t>
            </a:r>
            <a:endParaRPr lang="be-BY" sz="2200" dirty="0">
              <a:solidFill>
                <a:srgbClr val="C00000"/>
              </a:solidFill>
              <a:latin typeface="Gill Sans"/>
            </a:endParaRPr>
          </a:p>
        </p:txBody>
      </p:sp>
      <p:pic>
        <p:nvPicPr>
          <p:cNvPr id="12" name="Picture 2" descr="D:\Медицина\RADIOLOGY\PET-CT\Cases\Cases Images\Lymphoma\HL_large_resid_mass_compl_response_Sarvas\se000.png">
            <a:extLst>
              <a:ext uri="{FF2B5EF4-FFF2-40B4-BE49-F238E27FC236}">
                <a16:creationId xmlns:a16="http://schemas.microsoft.com/office/drawing/2014/main" id="{108E55B9-968E-4607-899F-569C4B721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t="1683" r="17597" b="3203"/>
          <a:stretch/>
        </p:blipFill>
        <p:spPr bwMode="auto">
          <a:xfrm>
            <a:off x="567489" y="1080938"/>
            <a:ext cx="1886643" cy="29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Медицина\RADIOLOGY\PET-CT\Cases\Cases Images\Lymphoma\HL_large_resid_mass_compl_response_Sarvas\se006.png">
            <a:extLst>
              <a:ext uri="{FF2B5EF4-FFF2-40B4-BE49-F238E27FC236}">
                <a16:creationId xmlns:a16="http://schemas.microsoft.com/office/drawing/2014/main" id="{4AE4C2F7-216E-4579-B922-A6088190A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1" b="19127"/>
          <a:stretch/>
        </p:blipFill>
        <p:spPr bwMode="auto">
          <a:xfrm>
            <a:off x="285703" y="3524796"/>
            <a:ext cx="2450214" cy="1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Медицина\RADIOLOGY\PET-CT\Cases\Cases Images\Lymphoma\HL_large_resid_mass_compl_response_Sarvas\se003.png">
            <a:extLst>
              <a:ext uri="{FF2B5EF4-FFF2-40B4-BE49-F238E27FC236}">
                <a16:creationId xmlns:a16="http://schemas.microsoft.com/office/drawing/2014/main" id="{8E4DEA15-A9F7-4560-A3A7-64E9D8F2C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4153" r="23115" b="3113"/>
          <a:stretch/>
        </p:blipFill>
        <p:spPr bwMode="auto">
          <a:xfrm>
            <a:off x="4944538" y="1066088"/>
            <a:ext cx="1776770" cy="29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Медицина\RADIOLOGY\PET-CT\Cases\Cases Images\Lymphoma\HL_large_resid_mass_compl_response_Sarvas\se004.png">
            <a:extLst>
              <a:ext uri="{FF2B5EF4-FFF2-40B4-BE49-F238E27FC236}">
                <a16:creationId xmlns:a16="http://schemas.microsoft.com/office/drawing/2014/main" id="{D4B20BE2-37C2-4D38-817A-9EDC24D78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2" b="20875"/>
          <a:stretch/>
        </p:blipFill>
        <p:spPr bwMode="auto">
          <a:xfrm>
            <a:off x="4625817" y="3530609"/>
            <a:ext cx="2499923" cy="15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5A2065B-5848-48FC-9229-34C24D22E16A}"/>
              </a:ext>
            </a:extLst>
          </p:cNvPr>
          <p:cNvCxnSpPr>
            <a:cxnSpLocks/>
          </p:cNvCxnSpPr>
          <p:nvPr/>
        </p:nvCxnSpPr>
        <p:spPr>
          <a:xfrm flipH="1">
            <a:off x="6192100" y="3289300"/>
            <a:ext cx="933640" cy="8135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6F0508-DB16-4D18-B657-5E94E7FFC355}"/>
              </a:ext>
            </a:extLst>
          </p:cNvPr>
          <p:cNvSpPr txBox="1"/>
          <p:nvPr/>
        </p:nvSpPr>
        <p:spPr>
          <a:xfrm>
            <a:off x="2467525" y="1469132"/>
            <a:ext cx="3140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+mj-lt"/>
              </a:rPr>
              <a:t>Лимфома </a:t>
            </a:r>
            <a:r>
              <a:rPr lang="ru-RU" sz="1800" dirty="0" err="1">
                <a:latin typeface="+mj-lt"/>
              </a:rPr>
              <a:t>Ходжкина</a:t>
            </a:r>
            <a:r>
              <a:rPr lang="ru-RU" sz="1800" dirty="0">
                <a:latin typeface="+mj-lt"/>
              </a:rPr>
              <a:t>, </a:t>
            </a:r>
            <a:r>
              <a:rPr lang="en-US" sz="1800" dirty="0">
                <a:latin typeface="+mj-lt"/>
              </a:rPr>
              <a:t>II </a:t>
            </a:r>
            <a:r>
              <a:rPr lang="en-US" sz="1800" dirty="0" err="1">
                <a:latin typeface="+mj-lt"/>
              </a:rPr>
              <a:t>st.</a:t>
            </a:r>
            <a:r>
              <a:rPr lang="en-US" sz="1800" dirty="0">
                <a:latin typeface="+mj-lt"/>
              </a:rPr>
              <a:t> </a:t>
            </a:r>
            <a:endParaRPr lang="ru-BY" dirty="0">
              <a:latin typeface="+mj-lt"/>
            </a:endParaRPr>
          </a:p>
        </p:txBody>
      </p:sp>
      <p:sp>
        <p:nvSpPr>
          <p:cNvPr id="6" name="CasellaDiTesto 15">
            <a:extLst>
              <a:ext uri="{FF2B5EF4-FFF2-40B4-BE49-F238E27FC236}">
                <a16:creationId xmlns:a16="http://schemas.microsoft.com/office/drawing/2014/main" id="{B39476A6-8F66-4DBA-BD79-E5A0320A7E2C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6509385" y="1985610"/>
            <a:ext cx="2499923" cy="125584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RU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Полный ответ на лечение. </a:t>
            </a:r>
            <a:endParaRPr lang="en-US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Фиброз, некроз в </a:t>
            </a:r>
            <a:r>
              <a:rPr lang="ru-RU" b="1" dirty="0" err="1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резидуальной</a:t>
            </a:r>
            <a:r>
              <a:rPr lang="ru-RU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массе</a:t>
            </a:r>
          </a:p>
        </p:txBody>
      </p:sp>
    </p:spTree>
    <p:extLst>
      <p:ext uri="{BB962C8B-B14F-4D97-AF65-F5344CB8AC3E}">
        <p14:creationId xmlns:p14="http://schemas.microsoft.com/office/powerpoint/2010/main" val="42777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15">
            <a:extLst>
              <a:ext uri="{FF2B5EF4-FFF2-40B4-BE49-F238E27FC236}">
                <a16:creationId xmlns:a16="http://schemas.microsoft.com/office/drawing/2014/main" id="{0F39022C-9A1D-4411-865F-D318685156AA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145460" y="81731"/>
            <a:ext cx="7175500" cy="5766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Биохимический рецидив рака простаты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15">
            <a:extLst>
              <a:ext uri="{FF2B5EF4-FFF2-40B4-BE49-F238E27FC236}">
                <a16:creationId xmlns:a16="http://schemas.microsoft.com/office/drawing/2014/main" id="{223DCD55-6063-4700-986C-C83AE59A82CC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6078855" y="1802432"/>
            <a:ext cx="2941954" cy="216565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PSA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1,25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нг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/мл</a:t>
            </a:r>
          </a:p>
          <a:p>
            <a:endParaRPr lang="ru-RU" sz="20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ПЭТ/КТ с </a:t>
            </a:r>
            <a:r>
              <a:rPr lang="en-US" sz="20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18F-PSMA</a:t>
            </a:r>
            <a:r>
              <a:rPr lang="ru-RU" sz="20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выявлены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mts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вне зоны планировавшейся лучевой терапии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BE1CA-544B-400E-94F5-4F293FE70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458" t="1418" r="22044" b="1473"/>
          <a:stretch/>
        </p:blipFill>
        <p:spPr>
          <a:xfrm>
            <a:off x="219410" y="720212"/>
            <a:ext cx="2287707" cy="43139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9FD60D-D318-4515-B9CF-2B868999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8" t="31137" r="24745" b="35741"/>
          <a:stretch/>
        </p:blipFill>
        <p:spPr>
          <a:xfrm>
            <a:off x="2527165" y="2733273"/>
            <a:ext cx="3433388" cy="2266338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F5EECF1-21D1-48D0-8526-61B398444888}"/>
              </a:ext>
            </a:extLst>
          </p:cNvPr>
          <p:cNvCxnSpPr>
            <a:cxnSpLocks/>
          </p:cNvCxnSpPr>
          <p:nvPr/>
        </p:nvCxnSpPr>
        <p:spPr>
          <a:xfrm>
            <a:off x="4284980" y="3106894"/>
            <a:ext cx="112877" cy="215756"/>
          </a:xfrm>
          <a:prstGeom prst="straightConnector1">
            <a:avLst/>
          </a:prstGeom>
          <a:ln w="412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8D0FA09-E3BF-460D-83B5-ED2C0F285545}"/>
              </a:ext>
            </a:extLst>
          </p:cNvPr>
          <p:cNvCxnSpPr>
            <a:cxnSpLocks/>
          </p:cNvCxnSpPr>
          <p:nvPr/>
        </p:nvCxnSpPr>
        <p:spPr>
          <a:xfrm flipH="1">
            <a:off x="4746145" y="3133150"/>
            <a:ext cx="184629" cy="185606"/>
          </a:xfrm>
          <a:prstGeom prst="straightConnector1">
            <a:avLst/>
          </a:prstGeom>
          <a:ln w="412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3F38CE7-B129-45E9-BBA2-8DCEE0548CB2}"/>
              </a:ext>
            </a:extLst>
          </p:cNvPr>
          <p:cNvCxnSpPr>
            <a:cxnSpLocks/>
          </p:cNvCxnSpPr>
          <p:nvPr/>
        </p:nvCxnSpPr>
        <p:spPr>
          <a:xfrm flipH="1">
            <a:off x="4887573" y="3523133"/>
            <a:ext cx="184629" cy="185606"/>
          </a:xfrm>
          <a:prstGeom prst="straightConnector1">
            <a:avLst/>
          </a:prstGeom>
          <a:ln w="412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152DA0-31CE-44BA-AADF-8553B95511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70" t="16148" r="4644" b="29804"/>
          <a:stretch/>
        </p:blipFill>
        <p:spPr>
          <a:xfrm>
            <a:off x="2527165" y="719605"/>
            <a:ext cx="3433388" cy="2165654"/>
          </a:xfrm>
          <a:prstGeom prst="rect">
            <a:avLst/>
          </a:prstGeom>
        </p:spPr>
      </p:pic>
      <p:pic>
        <p:nvPicPr>
          <p:cNvPr id="10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B68EFA1A-B6EB-4E27-A77C-16AE4190327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5741" y="98062"/>
            <a:ext cx="662305" cy="39215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670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654EC-1C73-43F4-B5E0-A58BC6FF4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6" t="13889" r="19444" b="5555"/>
          <a:stretch/>
        </p:blipFill>
        <p:spPr>
          <a:xfrm>
            <a:off x="107504" y="1331640"/>
            <a:ext cx="1656184" cy="2088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7089C3-4E87-471D-B854-0CA86CBC1D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22" t="16216" r="21622" b="13514"/>
          <a:stretch/>
        </p:blipFill>
        <p:spPr>
          <a:xfrm>
            <a:off x="1779438" y="1331639"/>
            <a:ext cx="1676142" cy="2075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E55AF-3C8B-4A74-8EA7-238AB973C961}"/>
              </a:ext>
            </a:extLst>
          </p:cNvPr>
          <p:cNvSpPr txBox="1"/>
          <p:nvPr/>
        </p:nvSpPr>
        <p:spPr>
          <a:xfrm>
            <a:off x="539551" y="3421552"/>
            <a:ext cx="839615" cy="36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T2Flair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334E8-717E-412E-ABDC-44F7E1BE22E0}"/>
              </a:ext>
            </a:extLst>
          </p:cNvPr>
          <p:cNvSpPr txBox="1"/>
          <p:nvPr/>
        </p:nvSpPr>
        <p:spPr>
          <a:xfrm>
            <a:off x="2267744" y="3419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DWI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582670-9A22-46FD-877C-D8FD87354E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963" t="14286" r="20037" b="9084"/>
          <a:stretch/>
        </p:blipFill>
        <p:spPr>
          <a:xfrm>
            <a:off x="3503160" y="1331639"/>
            <a:ext cx="1624876" cy="2075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0ADDE-E4B4-4203-BC7E-D73066AC12DB}"/>
              </a:ext>
            </a:extLst>
          </p:cNvPr>
          <p:cNvSpPr txBox="1"/>
          <p:nvPr/>
        </p:nvSpPr>
        <p:spPr>
          <a:xfrm>
            <a:off x="3851920" y="3419872"/>
            <a:ext cx="84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 +CE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1990273-BF2B-485E-B46D-2C215364B3E3}"/>
              </a:ext>
            </a:extLst>
          </p:cNvPr>
          <p:cNvCxnSpPr/>
          <p:nvPr/>
        </p:nvCxnSpPr>
        <p:spPr>
          <a:xfrm flipH="1">
            <a:off x="911412" y="1638935"/>
            <a:ext cx="351418" cy="18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5341A11-386B-4392-B241-B50CE0BA244E}"/>
              </a:ext>
            </a:extLst>
          </p:cNvPr>
          <p:cNvCxnSpPr/>
          <p:nvPr/>
        </p:nvCxnSpPr>
        <p:spPr>
          <a:xfrm flipH="1">
            <a:off x="4262586" y="1567180"/>
            <a:ext cx="351418" cy="18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2CABF7-A744-409F-A469-C525CE8E6D81}"/>
              </a:ext>
            </a:extLst>
          </p:cNvPr>
          <p:cNvSpPr txBox="1"/>
          <p:nvPr/>
        </p:nvSpPr>
        <p:spPr>
          <a:xfrm>
            <a:off x="110044" y="4340406"/>
            <a:ext cx="382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Прогрессирование опухоли?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Радиационный некроз?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3D1EEEB-E330-40C3-A6DE-730E722BD3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25" t="13082" r="21523" b="12852"/>
          <a:stretch/>
        </p:blipFill>
        <p:spPr>
          <a:xfrm>
            <a:off x="5734439" y="1219199"/>
            <a:ext cx="2868370" cy="3440347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4D1AA26-2AE4-4745-A88F-24B110CDA2C1}"/>
              </a:ext>
            </a:extLst>
          </p:cNvPr>
          <p:cNvCxnSpPr/>
          <p:nvPr/>
        </p:nvCxnSpPr>
        <p:spPr>
          <a:xfrm>
            <a:off x="6365875" y="1661103"/>
            <a:ext cx="525012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BC00F5A-4E91-411E-9C7D-3A3DBC3029D8}"/>
              </a:ext>
            </a:extLst>
          </p:cNvPr>
          <p:cNvSpPr txBox="1"/>
          <p:nvPr/>
        </p:nvSpPr>
        <p:spPr>
          <a:xfrm>
            <a:off x="123190" y="3749227"/>
            <a:ext cx="576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 err="1"/>
              <a:t>Глиобластома</a:t>
            </a:r>
            <a:r>
              <a:rPr lang="ru-BY" dirty="0"/>
              <a:t> правой лобной доли</a:t>
            </a:r>
            <a:r>
              <a:rPr lang="ru-RU" dirty="0"/>
              <a:t>, с</a:t>
            </a:r>
            <a:r>
              <a:rPr lang="ru-BY" dirty="0"/>
              <a:t>ост. после хирургического лечения и ХЛТ</a:t>
            </a:r>
          </a:p>
        </p:txBody>
      </p:sp>
      <p:sp>
        <p:nvSpPr>
          <p:cNvPr id="27" name="CasellaDiTesto 15">
            <a:extLst>
              <a:ext uri="{FF2B5EF4-FFF2-40B4-BE49-F238E27FC236}">
                <a16:creationId xmlns:a16="http://schemas.microsoft.com/office/drawing/2014/main" id="{DFCBCB70-F790-4BC6-A450-936F9A30B383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379166" y="74288"/>
            <a:ext cx="6601460" cy="89022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BY" sz="2600" dirty="0">
                <a:solidFill>
                  <a:schemeClr val="bg1"/>
                </a:solidFill>
              </a:rPr>
              <a:t>Дифференциальная диагностика опухолевой ткани и </a:t>
            </a:r>
            <a:r>
              <a:rPr lang="ru-BY" sz="2600" dirty="0" err="1">
                <a:solidFill>
                  <a:schemeClr val="bg1"/>
                </a:solidFill>
              </a:rPr>
              <a:t>посттерапевтических</a:t>
            </a:r>
            <a:r>
              <a:rPr lang="ru-BY" sz="2600" dirty="0">
                <a:solidFill>
                  <a:schemeClr val="bg1"/>
                </a:solidFill>
              </a:rPr>
              <a:t> изменений </a:t>
            </a:r>
          </a:p>
        </p:txBody>
      </p:sp>
      <p:sp>
        <p:nvSpPr>
          <p:cNvPr id="28" name="CasellaDiTesto 15">
            <a:extLst>
              <a:ext uri="{FF2B5EF4-FFF2-40B4-BE49-F238E27FC236}">
                <a16:creationId xmlns:a16="http://schemas.microsoft.com/office/drawing/2014/main" id="{1E089279-2270-449B-9CA9-1B448138A8F7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5734439" y="4659547"/>
            <a:ext cx="28702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RU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ПЭТ/КТ с 11</a:t>
            </a:r>
            <a:r>
              <a:rPr lang="en-US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C-</a:t>
            </a:r>
            <a:r>
              <a:rPr lang="ru-RU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Метионином</a:t>
            </a:r>
          </a:p>
        </p:txBody>
      </p:sp>
    </p:spTree>
    <p:extLst>
      <p:ext uri="{BB962C8B-B14F-4D97-AF65-F5344CB8AC3E}">
        <p14:creationId xmlns:p14="http://schemas.microsoft.com/office/powerpoint/2010/main" val="15518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932815" cy="5523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asellaDiTesto 15">
            <a:extLst>
              <a:ext uri="{FF2B5EF4-FFF2-40B4-BE49-F238E27FC236}">
                <a16:creationId xmlns:a16="http://schemas.microsoft.com/office/drawing/2014/main" id="{E5488206-0CA0-4D9D-BE18-B9E2C5BE8C3C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271270" y="110369"/>
            <a:ext cx="6960236" cy="85999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BY" sz="2500" dirty="0">
                <a:solidFill>
                  <a:schemeClr val="bg1"/>
                </a:solidFill>
              </a:rPr>
              <a:t>Поиск первичного очага при наличии </a:t>
            </a:r>
            <a:r>
              <a:rPr lang="ru-RU" sz="2500" dirty="0">
                <a:solidFill>
                  <a:schemeClr val="bg1"/>
                </a:solidFill>
              </a:rPr>
              <a:t>метастазов из </a:t>
            </a:r>
            <a:r>
              <a:rPr lang="ru-RU" sz="2500" dirty="0" err="1">
                <a:solidFill>
                  <a:schemeClr val="bg1"/>
                </a:solidFill>
              </a:rPr>
              <a:t>невыявленной</a:t>
            </a:r>
            <a:r>
              <a:rPr lang="ru-RU" sz="2500" dirty="0">
                <a:solidFill>
                  <a:schemeClr val="bg1"/>
                </a:solidFill>
              </a:rPr>
              <a:t> первичной опухоли</a:t>
            </a:r>
            <a:endParaRPr lang="ru-BY" sz="25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E1B635-EE56-4D90-9F23-C3076A25B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0"/>
          <a:stretch/>
        </p:blipFill>
        <p:spPr bwMode="auto">
          <a:xfrm>
            <a:off x="393553" y="1193955"/>
            <a:ext cx="2367915" cy="38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4918F6A-755F-4691-817D-AB0744A4C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b="50189"/>
          <a:stretch/>
        </p:blipFill>
        <p:spPr bwMode="auto">
          <a:xfrm>
            <a:off x="2910878" y="1193955"/>
            <a:ext cx="2522182" cy="27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FB3019A-C8E2-404E-B75E-E3253AFF8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6" t="49012"/>
          <a:stretch/>
        </p:blipFill>
        <p:spPr bwMode="auto">
          <a:xfrm>
            <a:off x="5488180" y="1220171"/>
            <a:ext cx="2456305" cy="27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279D7BF4-CF92-4B2A-B045-A2C5A5A195CA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2844500" y="4150360"/>
            <a:ext cx="5177118" cy="63309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r>
              <a:rPr lang="ru-R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Метастазы в правых шейных лимфоузлах из НПО</a:t>
            </a:r>
          </a:p>
          <a:p>
            <a:r>
              <a:rPr lang="ru-RU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ПЭТ/КТ: рак правого грушевидного синуса</a:t>
            </a:r>
          </a:p>
        </p:txBody>
      </p:sp>
    </p:spTree>
    <p:extLst>
      <p:ext uri="{BB962C8B-B14F-4D97-AF65-F5344CB8AC3E}">
        <p14:creationId xmlns:p14="http://schemas.microsoft.com/office/powerpoint/2010/main" val="172990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1" y="849630"/>
            <a:ext cx="8769544" cy="3874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200" b="1" dirty="0"/>
              <a:t>ПЭТ/КТ :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позволяет проводить адекватное </a:t>
            </a:r>
            <a:r>
              <a:rPr lang="ru-RU" sz="2200" dirty="0" err="1"/>
              <a:t>стадирование</a:t>
            </a:r>
            <a:r>
              <a:rPr lang="ru-RU" sz="2200" dirty="0"/>
              <a:t> опухолевого процесса,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помогает в выборе и модификации лечебной тактики,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является методом ранней диагностики рецидива,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инструмент оценки эффективности терапии.</a:t>
            </a:r>
          </a:p>
          <a:p>
            <a:pPr algn="l">
              <a:lnSpc>
                <a:spcPct val="150000"/>
              </a:lnSpc>
            </a:pPr>
            <a:r>
              <a:rPr lang="ru-RU" sz="2200" dirty="0"/>
              <a:t>Широкий спектр РФП позволяет повысить эффективность диагностики.</a:t>
            </a:r>
          </a:p>
        </p:txBody>
      </p:sp>
      <p:pic>
        <p:nvPicPr>
          <p:cNvPr id="6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D9764526-4F21-4311-9851-57854476376E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435" y="60325"/>
            <a:ext cx="787167" cy="4660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sellaDiTesto 15">
            <a:extLst>
              <a:ext uri="{FF2B5EF4-FFF2-40B4-BE49-F238E27FC236}">
                <a16:creationId xmlns:a16="http://schemas.microsoft.com/office/drawing/2014/main" id="{9C8429F1-FBB1-4908-A137-27C86806C649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127760" y="60325"/>
            <a:ext cx="7103746" cy="5670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Выводы</a:t>
            </a:r>
            <a:endParaRPr lang="ru-RU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dsc_0177a_pet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hQkAAKUBAAAsLwAArx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30044" y="266065"/>
            <a:ext cx="5948887" cy="39560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Объек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Aoa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lDgAAVhsAAPkoAAALHgAAEAAAACYAAAAIAAAAASAAAAAAAAA="/>
              </a:ext>
            </a:extLst>
          </p:cNvSpPr>
          <p:nvPr>
            <p:ph type="body" idx="1"/>
          </p:nvPr>
        </p:nvSpPr>
        <p:spPr>
          <a:xfrm>
            <a:off x="2239963" y="4437380"/>
            <a:ext cx="4664074" cy="4400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lnSpc>
                <a:spcPct val="80000"/>
              </a:lnSpc>
              <a:spcBef>
                <a:spcPts val="615"/>
              </a:spcBef>
              <a:buNone/>
              <a:defRPr lang="ru-RU" sz="2945"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be-BY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70A2BC89-2F3F-4E92-A464-FA7F0A72D4E4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" y="132080"/>
            <a:ext cx="932815" cy="5523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63535F77-01D1-40C6-A1C6-70D277938AFC}"/>
              </a:ext>
            </a:extLst>
          </p:cNvPr>
          <p:cNvSpPr txBox="1">
            <a:spLocks/>
          </p:cNvSpPr>
          <p:nvPr/>
        </p:nvSpPr>
        <p:spPr>
          <a:xfrm>
            <a:off x="729615" y="1219042"/>
            <a:ext cx="3196590" cy="1352708"/>
          </a:xfrm>
          <a:prstGeom prst="rect">
            <a:avLst/>
          </a:prstGeom>
          <a:ln w="508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dirty="0"/>
              <a:t>Ядерная медицина</a:t>
            </a:r>
          </a:p>
          <a:p>
            <a:pPr marL="0" indent="0" algn="ctr">
              <a:buNone/>
            </a:pPr>
            <a:r>
              <a:rPr lang="ru-RU" sz="2100" dirty="0">
                <a:solidFill>
                  <a:schemeClr val="tx2"/>
                </a:solidFill>
              </a:rPr>
              <a:t>Позитронно-эмиссионная томография (ПЭТ)</a:t>
            </a:r>
          </a:p>
        </p:txBody>
      </p:sp>
      <p:sp>
        <p:nvSpPr>
          <p:cNvPr id="5" name="Плюс 5">
            <a:extLst>
              <a:ext uri="{FF2B5EF4-FFF2-40B4-BE49-F238E27FC236}">
                <a16:creationId xmlns:a16="http://schemas.microsoft.com/office/drawing/2014/main" id="{4B98B93B-9FF4-4CFA-8A83-3690BC9EB9ED}"/>
              </a:ext>
            </a:extLst>
          </p:cNvPr>
          <p:cNvSpPr/>
          <p:nvPr/>
        </p:nvSpPr>
        <p:spPr>
          <a:xfrm>
            <a:off x="4447641" y="1598435"/>
            <a:ext cx="432048" cy="44203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B15545F-0F25-409F-A627-362AAA319AC2}"/>
              </a:ext>
            </a:extLst>
          </p:cNvPr>
          <p:cNvSpPr txBox="1">
            <a:spLocks/>
          </p:cNvSpPr>
          <p:nvPr/>
        </p:nvSpPr>
        <p:spPr>
          <a:xfrm>
            <a:off x="5401125" y="1226143"/>
            <a:ext cx="3013260" cy="1345608"/>
          </a:xfrm>
          <a:prstGeom prst="rect">
            <a:avLst/>
          </a:prstGeom>
          <a:ln w="508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dirty="0">
                <a:latin typeface="+mj-lt"/>
              </a:rPr>
              <a:t>Радиология</a:t>
            </a:r>
          </a:p>
          <a:p>
            <a:pPr marL="0" indent="0" algn="ctr">
              <a:buNone/>
            </a:pPr>
            <a:r>
              <a:rPr lang="ru-RU" sz="2100" dirty="0">
                <a:solidFill>
                  <a:schemeClr val="tx2"/>
                </a:solidFill>
                <a:latin typeface="+mj-lt"/>
              </a:rPr>
              <a:t>Рентгеновская компьютерная томография (КТ)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8053D7-4D18-4CE3-9572-9E1D0D738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5" y="2861507"/>
            <a:ext cx="1760274" cy="18918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275C60-B74F-44D8-9AD7-FEF1EAC69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1" y="2861507"/>
            <a:ext cx="1816544" cy="18918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9F88F2-0F7D-4543-9266-5FA662EAA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33" y="2794714"/>
            <a:ext cx="2539604" cy="1993106"/>
          </a:xfrm>
          <a:prstGeom prst="rect">
            <a:avLst/>
          </a:prstGeom>
        </p:spPr>
      </p:pic>
      <p:pic>
        <p:nvPicPr>
          <p:cNvPr id="12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DD374A19-8F64-442B-ABDC-138FED6FFD06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642ED397-30B6-48F1-B975-F81B2F2C8FDB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644062" y="157401"/>
            <a:ext cx="6471254" cy="62899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buFont typeface="Arial" pitchFamily="2" charset="-52"/>
              <a:buNone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ПЭТ/КТ – метод гибридной визуализации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394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87BE871-F657-466F-8AF9-2B3B3CAD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132080"/>
            <a:ext cx="7115130" cy="620405"/>
          </a:xfrm>
        </p:spPr>
        <p:txBody>
          <a:bodyPr/>
          <a:lstStyle/>
          <a:p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Метод ПЭТ – основан на применении </a:t>
            </a:r>
            <a:r>
              <a:rPr lang="ru-RU" sz="3000" dirty="0">
                <a:solidFill>
                  <a:schemeClr val="tx2"/>
                </a:solidFill>
              </a:rPr>
              <a:t>радиофармпрепаратов (РФП)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BAF160E-2DAF-4272-927C-91A2CE6C8C64}"/>
              </a:ext>
            </a:extLst>
          </p:cNvPr>
          <p:cNvSpPr txBox="1">
            <a:spLocks/>
          </p:cNvSpPr>
          <p:nvPr/>
        </p:nvSpPr>
        <p:spPr>
          <a:xfrm>
            <a:off x="410210" y="3393460"/>
            <a:ext cx="4609580" cy="148296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>
              <a:buNone/>
            </a:pPr>
            <a:r>
              <a:rPr lang="ru-RU" sz="2200" dirty="0">
                <a:latin typeface="+mj-lt"/>
              </a:rPr>
              <a:t>РФП отражают биохимические процессы в тканях </a:t>
            </a:r>
            <a:r>
              <a:rPr lang="ru-RU" sz="2200" b="1" dirty="0" err="1">
                <a:solidFill>
                  <a:srgbClr val="0070C0"/>
                </a:solidFill>
                <a:latin typeface="+mj-lt"/>
              </a:rPr>
              <a:t>in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+mj-lt"/>
              </a:rPr>
              <a:t>vivo</a:t>
            </a:r>
            <a:r>
              <a:rPr lang="ru-RU" sz="2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200" dirty="0">
                <a:latin typeface="+mj-lt"/>
              </a:rPr>
              <a:t>(различные пути  метаболизма)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8DD87B3-3F51-40B8-A361-4DEAAB0AA09B}"/>
              </a:ext>
            </a:extLst>
          </p:cNvPr>
          <p:cNvSpPr/>
          <p:nvPr/>
        </p:nvSpPr>
        <p:spPr>
          <a:xfrm>
            <a:off x="287082" y="1467613"/>
            <a:ext cx="3024336" cy="11402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Биологически активная молекула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D7FF6ED-B2EE-4F02-9D6F-F675B9B2C89A}"/>
              </a:ext>
            </a:extLst>
          </p:cNvPr>
          <p:cNvSpPr/>
          <p:nvPr/>
        </p:nvSpPr>
        <p:spPr>
          <a:xfrm>
            <a:off x="3940309" y="1689224"/>
            <a:ext cx="1920562" cy="69700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ИЗОТОП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1B80B48A-B87B-4B8D-887C-35DB33861050}"/>
              </a:ext>
            </a:extLst>
          </p:cNvPr>
          <p:cNvSpPr/>
          <p:nvPr/>
        </p:nvSpPr>
        <p:spPr>
          <a:xfrm>
            <a:off x="6499781" y="1714359"/>
            <a:ext cx="2062826" cy="65825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РФП</a:t>
            </a:r>
          </a:p>
        </p:txBody>
      </p:sp>
      <p:sp>
        <p:nvSpPr>
          <p:cNvPr id="9" name="Плюс 9">
            <a:extLst>
              <a:ext uri="{FF2B5EF4-FFF2-40B4-BE49-F238E27FC236}">
                <a16:creationId xmlns:a16="http://schemas.microsoft.com/office/drawing/2014/main" id="{2BBF321F-7258-4D9B-9ABA-6AF5AE35EB78}"/>
              </a:ext>
            </a:extLst>
          </p:cNvPr>
          <p:cNvSpPr/>
          <p:nvPr/>
        </p:nvSpPr>
        <p:spPr>
          <a:xfrm>
            <a:off x="3423920" y="1873995"/>
            <a:ext cx="356097" cy="338981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173FC6DE-64CD-4288-A23A-A857EFEBA69C}"/>
              </a:ext>
            </a:extLst>
          </p:cNvPr>
          <p:cNvSpPr/>
          <p:nvPr/>
        </p:nvSpPr>
        <p:spPr>
          <a:xfrm>
            <a:off x="5938224" y="1855979"/>
            <a:ext cx="440016" cy="35699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3AE6D6-5007-4676-8E5F-44FFAA13D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24" b="8193"/>
          <a:stretch/>
        </p:blipFill>
        <p:spPr>
          <a:xfrm>
            <a:off x="5026594" y="2593614"/>
            <a:ext cx="3536013" cy="2359845"/>
          </a:xfrm>
          <a:prstGeom prst="rect">
            <a:avLst/>
          </a:prstGeom>
        </p:spPr>
      </p:pic>
      <p:pic>
        <p:nvPicPr>
          <p:cNvPr id="13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CB908B43-2287-48AB-A4AA-A9BBAC88E789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14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26A0543B-60FC-4085-B00D-0148B3FE9D47}"/>
              </a:ext>
            </a:extLst>
          </p:cNvPr>
          <p:cNvSpPr txBox="1">
            <a:spLocks/>
          </p:cNvSpPr>
          <p:nvPr/>
        </p:nvSpPr>
        <p:spPr>
          <a:xfrm>
            <a:off x="5596421" y="1064895"/>
            <a:ext cx="3197399" cy="3802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>
              <a:buFont typeface="Arial" pitchFamily="2" charset="-52"/>
              <a:buNone/>
            </a:pPr>
            <a:r>
              <a:rPr lang="ru-RU" sz="1900" dirty="0"/>
              <a:t>Распад изотопа с </a:t>
            </a:r>
            <a:r>
              <a:rPr lang="ru-RU" sz="1900" b="1" dirty="0">
                <a:solidFill>
                  <a:srgbClr val="002060"/>
                </a:solidFill>
              </a:rPr>
              <a:t>эмиссией позитронов</a:t>
            </a:r>
            <a:r>
              <a:rPr lang="ru-RU" sz="1900" dirty="0"/>
              <a:t> </a:t>
            </a:r>
          </a:p>
          <a:p>
            <a:pPr marL="0" indent="0">
              <a:buFont typeface="Arial" pitchFamily="2" charset="-52"/>
              <a:buNone/>
            </a:pPr>
            <a:r>
              <a:rPr lang="ru-RU" sz="1900" b="1" dirty="0">
                <a:solidFill>
                  <a:srgbClr val="002060"/>
                </a:solidFill>
              </a:rPr>
              <a:t>Аннигиляция</a:t>
            </a:r>
            <a:r>
              <a:rPr lang="ru-RU" sz="1900" dirty="0"/>
              <a:t> (уничтожение) с образованием пары гамма-квантов </a:t>
            </a:r>
          </a:p>
          <a:p>
            <a:pPr marL="0" indent="0">
              <a:buFont typeface="Arial" pitchFamily="2" charset="-52"/>
              <a:buNone/>
            </a:pPr>
            <a:r>
              <a:rPr lang="ru-RU" sz="1900" dirty="0"/>
              <a:t>Регистрация детекторами ПЭТ сканера </a:t>
            </a:r>
          </a:p>
          <a:p>
            <a:pPr marL="0" indent="0">
              <a:buFont typeface="Arial" pitchFamily="2" charset="-52"/>
              <a:buNone/>
            </a:pPr>
            <a:r>
              <a:rPr lang="ru-RU" sz="1900" dirty="0"/>
              <a:t>Получение </a:t>
            </a:r>
            <a:r>
              <a:rPr lang="ru-RU" sz="1900" dirty="0" err="1"/>
              <a:t>томографических</a:t>
            </a:r>
            <a:r>
              <a:rPr lang="ru-RU" sz="1900" dirty="0"/>
              <a:t> изображений органов, являющихся биологической мишенью</a:t>
            </a:r>
          </a:p>
        </p:txBody>
      </p:sp>
      <p:pic>
        <p:nvPicPr>
          <p:cNvPr id="7" name="Picture 2" descr="C:\Users\ASUS\Desktop\MWSnap522.jpg">
            <a:extLst>
              <a:ext uri="{FF2B5EF4-FFF2-40B4-BE49-F238E27FC236}">
                <a16:creationId xmlns:a16="http://schemas.microsoft.com/office/drawing/2014/main" id="{42B47205-C3BA-458F-8EF7-96A73A1B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1" y="1495425"/>
            <a:ext cx="5256584" cy="25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9F48E011-3AAA-4398-ADFE-D3F00FB5158C}"/>
              </a:ext>
            </a:extLst>
          </p:cNvPr>
          <p:cNvSpPr/>
          <p:nvPr/>
        </p:nvSpPr>
        <p:spPr>
          <a:xfrm>
            <a:off x="246349" y="1719889"/>
            <a:ext cx="1656184" cy="103210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ИЗОТОП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0BEDD061-D82F-4188-B118-C19BFAD3E454}"/>
              </a:ext>
            </a:extLst>
          </p:cNvPr>
          <p:cNvSpPr/>
          <p:nvPr/>
        </p:nvSpPr>
        <p:spPr>
          <a:xfrm>
            <a:off x="1860930" y="2719561"/>
            <a:ext cx="977707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ПОЗИТРОН</a:t>
            </a: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9DED980C-515B-4AC3-8719-302AD73D6A9F}"/>
              </a:ext>
            </a:extLst>
          </p:cNvPr>
          <p:cNvSpPr/>
          <p:nvPr/>
        </p:nvSpPr>
        <p:spPr>
          <a:xfrm>
            <a:off x="4278797" y="3583657"/>
            <a:ext cx="936104" cy="2880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ЭЛЕКТРОН</a:t>
            </a:r>
          </a:p>
        </p:txBody>
      </p:sp>
      <p:sp>
        <p:nvSpPr>
          <p:cNvPr id="11" name="CasellaDiTesto 15">
            <a:extLst>
              <a:ext uri="{FF2B5EF4-FFF2-40B4-BE49-F238E27FC236}">
                <a16:creationId xmlns:a16="http://schemas.microsoft.com/office/drawing/2014/main" id="{D59FADCD-7A49-4DF4-B142-D285F7C07183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1644062" y="157401"/>
            <a:ext cx="6471254" cy="62899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buFont typeface="Arial" pitchFamily="2" charset="-52"/>
              <a:buNone/>
            </a:pPr>
            <a:r>
              <a:rPr lang="be-BY" sz="2800" dirty="0">
                <a:solidFill>
                  <a:schemeClr val="bg1"/>
                </a:solidFill>
              </a:rPr>
              <a:t>Физические принципы ПЭТ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73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328325B-E5F1-4345-B744-F8B16047808C}"/>
              </a:ext>
            </a:extLst>
          </p:cNvPr>
          <p:cNvSpPr txBox="1">
            <a:spLocks/>
          </p:cNvSpPr>
          <p:nvPr/>
        </p:nvSpPr>
        <p:spPr>
          <a:xfrm>
            <a:off x="1917065" y="223488"/>
            <a:ext cx="5904656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pPr marL="0" indent="0" algn="ctr">
              <a:buFont typeface="Arial" pitchFamily="2" charset="-52"/>
              <a:buNone/>
            </a:pP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10F1180B-38F4-4C3F-96D4-DA05AF094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474978"/>
              </p:ext>
            </p:extLst>
          </p:nvPr>
        </p:nvGraphicFramePr>
        <p:xfrm>
          <a:off x="530947" y="966830"/>
          <a:ext cx="4615093" cy="381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40"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+mj-lt"/>
                          <a:cs typeface="Times New Roman" pitchFamily="18" charset="0"/>
                        </a:rPr>
                        <a:t>Радионуклид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+mj-lt"/>
                          <a:cs typeface="Times New Roman" pitchFamily="18" charset="0"/>
                        </a:rPr>
                        <a:t>Время полураспада, </a:t>
                      </a:r>
                      <a:r>
                        <a:rPr lang="en-US" sz="1900" dirty="0">
                          <a:latin typeface="+mj-lt"/>
                          <a:cs typeface="Times New Roman" pitchFamily="18" charset="0"/>
                        </a:rPr>
                        <a:t>T</a:t>
                      </a:r>
                      <a:r>
                        <a:rPr lang="ru-RU" sz="1400" b="1" dirty="0">
                          <a:latin typeface="+mj-lt"/>
                          <a:cs typeface="Times New Roman" pitchFamily="18" charset="0"/>
                        </a:rPr>
                        <a:t>1/2 </a:t>
                      </a:r>
                      <a:endParaRPr lang="ru-RU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63"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Циклотронные: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18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110 минут</a:t>
                      </a: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54">
                <a:tc>
                  <a:txBody>
                    <a:bodyPr/>
                    <a:lstStyle/>
                    <a:p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11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20 минут</a:t>
                      </a: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40">
                <a:tc>
                  <a:txBody>
                    <a:bodyPr/>
                    <a:lstStyle/>
                    <a:p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13</a:t>
                      </a:r>
                      <a:r>
                        <a:rPr lang="ru-RU" sz="1800" baseline="0" dirty="0">
                          <a:latin typeface="+mj-lt"/>
                          <a:cs typeface="Times New Roman" pitchFamily="18" charset="0"/>
                        </a:rPr>
                        <a:t>N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10 минут</a:t>
                      </a: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54">
                <a:tc>
                  <a:txBody>
                    <a:bodyPr/>
                    <a:lstStyle/>
                    <a:p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15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2 минуты</a:t>
                      </a: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47"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Генераторные: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495">
                <a:tc>
                  <a:txBody>
                    <a:bodyPr/>
                    <a:lstStyle/>
                    <a:p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68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Ge/</a:t>
                      </a:r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68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Ga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275</a:t>
                      </a:r>
                      <a:r>
                        <a:rPr lang="ru-RU" sz="18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дней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68 минут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82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Sr/</a:t>
                      </a:r>
                      <a:r>
                        <a:rPr lang="ru-RU" sz="1800" baseline="30000" dirty="0">
                          <a:latin typeface="+mj-lt"/>
                          <a:cs typeface="Times New Roman" pitchFamily="18" charset="0"/>
                        </a:rPr>
                        <a:t>82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Rb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25 дней </a:t>
                      </a:r>
                      <a:r>
                        <a:rPr lang="en-US" sz="1800" dirty="0"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 75 сек</a:t>
                      </a: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Zn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  <a:cs typeface="Times New Roman" pitchFamily="18" charset="0"/>
                        </a:rPr>
                        <a:t>9 </a:t>
                      </a:r>
                      <a:r>
                        <a:rPr lang="ru-RU" sz="1800" dirty="0">
                          <a:latin typeface="+mj-lt"/>
                          <a:cs typeface="Times New Roman" pitchFamily="18" charset="0"/>
                        </a:rPr>
                        <a:t>часов</a:t>
                      </a:r>
                      <a:r>
                        <a:rPr lang="ru-RU" sz="1800" baseline="0" dirty="0">
                          <a:latin typeface="+mj-lt"/>
                          <a:cs typeface="Times New Roman" pitchFamily="18" charset="0"/>
                        </a:rPr>
                        <a:t> / 9 мин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Овал 1">
            <a:extLst>
              <a:ext uri="{FF2B5EF4-FFF2-40B4-BE49-F238E27FC236}">
                <a16:creationId xmlns:a16="http://schemas.microsoft.com/office/drawing/2014/main" id="{FE6945A9-622E-4736-8E72-04BBB933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05" y="1824285"/>
            <a:ext cx="576064" cy="370309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CFEB9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CFEB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CFEB9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CFEB9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be-BY" sz="24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Овал 1">
            <a:extLst>
              <a:ext uri="{FF2B5EF4-FFF2-40B4-BE49-F238E27FC236}">
                <a16:creationId xmlns:a16="http://schemas.microsoft.com/office/drawing/2014/main" id="{A1B26696-7A98-4FB1-8785-470BBA943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63" y="2211565"/>
            <a:ext cx="592606" cy="33950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CFEB9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CFEB9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CFEB9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CFEB9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FCFEB9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be-BY" sz="2400" b="1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8" name="Picture 2" descr="D:\MWSnap\MWSnap230.jpg">
            <a:extLst>
              <a:ext uri="{FF2B5EF4-FFF2-40B4-BE49-F238E27FC236}">
                <a16:creationId xmlns:a16="http://schemas.microsoft.com/office/drawing/2014/main" id="{E5123C0C-0379-44CA-8FDB-3242032C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0" y="3141137"/>
            <a:ext cx="1219918" cy="1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MWSnap\MWSnap231.jpg">
            <a:extLst>
              <a:ext uri="{FF2B5EF4-FFF2-40B4-BE49-F238E27FC236}">
                <a16:creationId xmlns:a16="http://schemas.microsoft.com/office/drawing/2014/main" id="{9B1D8DA9-7ACA-4AB1-BB41-45F89AF5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87" y="947960"/>
            <a:ext cx="1939698" cy="20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D5668F46-4F41-4C14-A0E5-F12003A0010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2207894" y="77121"/>
            <a:ext cx="5022851" cy="5670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buFont typeface="Arial" pitchFamily="2" charset="-52"/>
              <a:buNone/>
            </a:pPr>
            <a:r>
              <a:rPr lang="ru-RU" altLang="be-BY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Радионуклиды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19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980075" cy="5803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 descr="G:\new\Docs\РШМ Одесса 21-22.09.2017\MWSnap012.bmp">
            <a:extLst>
              <a:ext uri="{FF2B5EF4-FFF2-40B4-BE49-F238E27FC236}">
                <a16:creationId xmlns:a16="http://schemas.microsoft.com/office/drawing/2014/main" id="{E3D319D2-4E31-42AB-8866-D4620EF7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90"/>
          <a:stretch/>
        </p:blipFill>
        <p:spPr bwMode="auto">
          <a:xfrm>
            <a:off x="1343025" y="706120"/>
            <a:ext cx="6697710" cy="42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15">
            <a:extLst>
              <a:ext uri="{FF2B5EF4-FFF2-40B4-BE49-F238E27FC236}">
                <a16:creationId xmlns:a16="http://schemas.microsoft.com/office/drawing/2014/main" id="{0C591602-FCD0-4DA5-BB12-8FC4D39556BB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2207894" y="77121"/>
            <a:ext cx="5022851" cy="5670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buFont typeface="Arial" pitchFamily="2" charset="-52"/>
              <a:buNone/>
            </a:pPr>
            <a:r>
              <a: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Развитие РФП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57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E655AC-FA3D-46FF-BD15-8F0B9B30323B}"/>
              </a:ext>
            </a:extLst>
          </p:cNvPr>
          <p:cNvSpPr txBox="1"/>
          <p:nvPr/>
        </p:nvSpPr>
        <p:spPr>
          <a:xfrm>
            <a:off x="410210" y="1854200"/>
            <a:ext cx="3946525" cy="207120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BY" sz="2200" dirty="0"/>
              <a:t>[18F]-</a:t>
            </a:r>
            <a:r>
              <a:rPr lang="ru-RU" sz="2200" dirty="0"/>
              <a:t>ФДГ		с 2015г.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BY" sz="2200" dirty="0"/>
              <a:t>[18F]-</a:t>
            </a:r>
            <a:r>
              <a:rPr lang="ru-RU" sz="2200" dirty="0"/>
              <a:t>холин 		с 2016г.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[11C]-</a:t>
            </a:r>
            <a:r>
              <a:rPr lang="ru-RU" sz="2200" dirty="0"/>
              <a:t>метионин 	с 2017г.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BY" sz="2200" dirty="0"/>
              <a:t>[18F]-</a:t>
            </a:r>
            <a:r>
              <a:rPr lang="en-US" sz="2200" dirty="0"/>
              <a:t>PSMA</a:t>
            </a:r>
            <a:r>
              <a:rPr lang="ru-RU" sz="2200" dirty="0"/>
              <a:t> 		с 2019г.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44D93-8B83-44BE-AF85-AB85F932FA8B}"/>
              </a:ext>
            </a:extLst>
          </p:cNvPr>
          <p:cNvSpPr txBox="1"/>
          <p:nvPr/>
        </p:nvSpPr>
        <p:spPr>
          <a:xfrm>
            <a:off x="553720" y="1356988"/>
            <a:ext cx="4305300" cy="4308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РНПЦ ОМР им Н.Н. Александрова</a:t>
            </a:r>
          </a:p>
        </p:txBody>
      </p:sp>
      <p:sp>
        <p:nvSpPr>
          <p:cNvPr id="7" name="CasellaDiTesto 15">
            <a:extLst>
              <a:ext uri="{FF2B5EF4-FFF2-40B4-BE49-F238E27FC236}">
                <a16:creationId xmlns:a16="http://schemas.microsoft.com/office/drawing/2014/main" id="{5A78A40E-E5E0-434B-AF84-BC89460D8BE8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2207894" y="77121"/>
            <a:ext cx="5022851" cy="5670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buFont typeface="Arial" pitchFamily="2" charset="-52"/>
              <a:buNone/>
            </a:pPr>
            <a:r>
              <a:rPr lang="ru-RU" altLang="be-BY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Радиофармпрепараты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038923-C726-4273-8A02-B87F48B1EA5E}"/>
              </a:ext>
            </a:extLst>
          </p:cNvPr>
          <p:cNvSpPr txBox="1"/>
          <p:nvPr/>
        </p:nvSpPr>
        <p:spPr>
          <a:xfrm>
            <a:off x="5720080" y="1854200"/>
            <a:ext cx="2654935" cy="2071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BY" sz="2200" dirty="0"/>
              <a:t>[18F]</a:t>
            </a:r>
            <a:r>
              <a:rPr lang="ru-RU" sz="2200" dirty="0"/>
              <a:t>-</a:t>
            </a:r>
            <a:r>
              <a:rPr lang="en-US" sz="2200" dirty="0"/>
              <a:t>L-</a:t>
            </a:r>
            <a:r>
              <a:rPr lang="ru-RU" sz="2200" dirty="0" err="1"/>
              <a:t>тимидин</a:t>
            </a:r>
            <a:endParaRPr lang="ru-RU" sz="2200" dirty="0"/>
          </a:p>
          <a:p>
            <a:pPr>
              <a:lnSpc>
                <a:spcPct val="150000"/>
              </a:lnSpc>
            </a:pPr>
            <a:r>
              <a:rPr lang="ru-BY" sz="2200" dirty="0"/>
              <a:t>[18F]-эстрадиол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ru-BY" sz="2200" dirty="0"/>
              <a:t>[18F]-э</a:t>
            </a:r>
            <a:r>
              <a:rPr lang="ru-RU" sz="2200" dirty="0" err="1"/>
              <a:t>тилтирозин</a:t>
            </a:r>
            <a:endParaRPr lang="ru-RU" sz="2200" dirty="0"/>
          </a:p>
          <a:p>
            <a:pPr>
              <a:lnSpc>
                <a:spcPct val="150000"/>
              </a:lnSpc>
            </a:pPr>
            <a:r>
              <a:rPr lang="ru-BY" sz="2200" dirty="0"/>
              <a:t>[18F]-</a:t>
            </a:r>
            <a:r>
              <a:rPr lang="ru-RU" sz="2200" dirty="0"/>
              <a:t>ДОФА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7D0C0-8F04-425D-9F26-A1FA6AEAD9BF}"/>
              </a:ext>
            </a:extLst>
          </p:cNvPr>
          <p:cNvSpPr txBox="1"/>
          <p:nvPr/>
        </p:nvSpPr>
        <p:spPr>
          <a:xfrm>
            <a:off x="5791835" y="1356987"/>
            <a:ext cx="2224405" cy="4308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chemeClr val="bg1"/>
                </a:solidFill>
              </a:rPr>
              <a:t>Планируются: </a:t>
            </a:r>
            <a:endParaRPr lang="ru-BY" sz="2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2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04CFE947-B905-4286-A882-CAED2FD68727}"/>
              </a:ext>
            </a:extLst>
          </p:cNvPr>
          <p:cNvSpPr txBox="1">
            <a:spLocks/>
          </p:cNvSpPr>
          <p:nvPr/>
        </p:nvSpPr>
        <p:spPr>
          <a:xfrm>
            <a:off x="338454" y="1162894"/>
            <a:ext cx="5094605" cy="3633261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  <a:noAutofit/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  <a:lvl6pPr marL="2514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6pPr>
            <a:lvl7pPr marL="29718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7pPr>
            <a:lvl8pPr marL="3429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8pPr>
            <a:lvl9pPr marL="3886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9pPr>
          </a:lstStyle>
          <a:p>
            <a:r>
              <a:rPr lang="ru-RU" sz="1900" baseline="30000" dirty="0">
                <a:latin typeface="+mj-lt"/>
              </a:rPr>
              <a:t>18</a:t>
            </a:r>
            <a:r>
              <a:rPr lang="ru-RU" sz="1900" dirty="0">
                <a:latin typeface="+mj-lt"/>
              </a:rPr>
              <a:t>F-фтордезоксиглюкоза – </a:t>
            </a:r>
            <a:r>
              <a:rPr lang="ru-RU" sz="1900" u="sng" dirty="0">
                <a:latin typeface="+mj-lt"/>
              </a:rPr>
              <a:t>основной используемый РФП в онкологии</a:t>
            </a:r>
            <a:r>
              <a:rPr lang="ru-RU" sz="1900" dirty="0">
                <a:latin typeface="+mj-lt"/>
              </a:rPr>
              <a:t> </a:t>
            </a:r>
          </a:p>
          <a:p>
            <a:r>
              <a:rPr lang="ru-RU" sz="1900" dirty="0">
                <a:latin typeface="+mj-lt"/>
              </a:rPr>
              <a:t>1-й синтез – 1978 г.</a:t>
            </a:r>
          </a:p>
          <a:p>
            <a:r>
              <a:rPr lang="ru-RU" sz="1900" dirty="0">
                <a:latin typeface="+mj-lt"/>
              </a:rPr>
              <a:t>Аналог глюкозы</a:t>
            </a:r>
          </a:p>
          <a:p>
            <a:r>
              <a:rPr lang="ru-RU" sz="1900" dirty="0">
                <a:latin typeface="+mj-lt"/>
              </a:rPr>
              <a:t>Клетки большинства злокачественных опухолей характеризуются высоким уровнем </a:t>
            </a:r>
            <a:r>
              <a:rPr lang="ru-RU" sz="1900" u="sng" dirty="0">
                <a:latin typeface="+mj-lt"/>
              </a:rPr>
              <a:t>метаболизма глюкозы</a:t>
            </a:r>
          </a:p>
          <a:p>
            <a:r>
              <a:rPr lang="ru-RU" sz="1900" dirty="0">
                <a:latin typeface="+mj-lt"/>
              </a:rPr>
              <a:t>Уровень гликолиза коррелирует со   степенью дифференцировки опухоли и пролиферативной активностью </a:t>
            </a:r>
          </a:p>
        </p:txBody>
      </p:sp>
      <p:pic>
        <p:nvPicPr>
          <p:cNvPr id="6" name="Picture 2" descr="D:\Медицина\RADIOLOGY\Documents\Paddubny\Reports\Pictures\FDG.jpg">
            <a:extLst>
              <a:ext uri="{FF2B5EF4-FFF2-40B4-BE49-F238E27FC236}">
                <a16:creationId xmlns:a16="http://schemas.microsoft.com/office/drawing/2014/main" id="{5B8CC9AB-0BB3-4724-B2FC-0ACB04CD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85" y="1423670"/>
            <a:ext cx="1922654" cy="17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7E971FE-7821-483A-80BA-EB3CB014BC42}"/>
              </a:ext>
            </a:extLst>
          </p:cNvPr>
          <p:cNvSpPr/>
          <p:nvPr/>
        </p:nvSpPr>
        <p:spPr>
          <a:xfrm>
            <a:off x="7370445" y="2778151"/>
            <a:ext cx="358775" cy="358775"/>
          </a:xfrm>
          <a:prstGeom prst="ellipse">
            <a:avLst/>
          </a:prstGeom>
          <a:noFill/>
          <a:ln w="444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asellaDiTesto 15">
            <a:extLst>
              <a:ext uri="{FF2B5EF4-FFF2-40B4-BE49-F238E27FC236}">
                <a16:creationId xmlns:a16="http://schemas.microsoft.com/office/drawing/2014/main" id="{46102435-9AB9-464C-A9FA-6803D8E7355B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2207894" y="77121"/>
            <a:ext cx="5022851" cy="56705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buFont typeface="Arial" pitchFamily="2" charset="-52"/>
              <a:buNone/>
            </a:pPr>
            <a:r>
              <a:rPr lang="ru-RU" sz="3200" dirty="0">
                <a:solidFill>
                  <a:schemeClr val="bg1"/>
                </a:solidFill>
              </a:rPr>
              <a:t>ПЭТ/КТ с </a:t>
            </a:r>
            <a:r>
              <a:rPr lang="ru-RU" sz="3200" baseline="30000" dirty="0">
                <a:solidFill>
                  <a:schemeClr val="bg1"/>
                </a:solidFill>
              </a:rPr>
              <a:t>18</a:t>
            </a:r>
            <a:r>
              <a:rPr lang="en-US" sz="3200" dirty="0">
                <a:solidFill>
                  <a:schemeClr val="bg1"/>
                </a:solidFill>
              </a:rPr>
              <a:t>F</a:t>
            </a:r>
            <a:r>
              <a:rPr lang="ru-RU" sz="3200" dirty="0">
                <a:solidFill>
                  <a:schemeClr val="bg1"/>
                </a:solidFill>
              </a:rPr>
              <a:t>-ФДГ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677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едицина\RADIOLOGY\Documents\Paddubny\Reports, presentations\Images\Logo OMR\Логотип.tif">
            <a:extLst>
              <a:ext uri="{FF2B5EF4-FFF2-40B4-BE49-F238E27FC236}">
                <a16:creationId xmlns:a16="http://schemas.microsoft.com/office/drawing/2014/main" id="{636A592C-2AEC-410C-A570-6C6CC958CF3A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Aoa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gEAAHoBAADZCgAA/Q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" y="162923"/>
            <a:ext cx="1148080" cy="679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67C5DAE-B657-4B75-8CF1-E9D4274F3576}"/>
              </a:ext>
            </a:extLst>
          </p:cNvPr>
          <p:cNvSpPr txBox="1">
            <a:spLocks/>
          </p:cNvSpPr>
          <p:nvPr/>
        </p:nvSpPr>
        <p:spPr>
          <a:xfrm>
            <a:off x="2481562" y="4127820"/>
            <a:ext cx="6048672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Функциональная + структурно-</a:t>
            </a:r>
            <a:r>
              <a:rPr lang="ru-RU" sz="21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анатомическия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информация</a:t>
            </a:r>
            <a:endParaRPr lang="be-BY" sz="2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3" descr="C:\Users\ASUS\Desktop\MWSnap578.jpg">
            <a:extLst>
              <a:ext uri="{FF2B5EF4-FFF2-40B4-BE49-F238E27FC236}">
                <a16:creationId xmlns:a16="http://schemas.microsoft.com/office/drawing/2014/main" id="{56AA4519-CDB1-4A66-83B6-20DE56DE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2" y="1136650"/>
            <a:ext cx="1936633" cy="33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export\sdc\For_FUSION_Gajduk\se004.png">
            <a:extLst>
              <a:ext uri="{FF2B5EF4-FFF2-40B4-BE49-F238E27FC236}">
                <a16:creationId xmlns:a16="http://schemas.microsoft.com/office/drawing/2014/main" id="{8A62C55D-6FE1-4300-BE87-B178AA9D2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27465" r="16624" b="26156"/>
          <a:stretch/>
        </p:blipFill>
        <p:spPr bwMode="auto">
          <a:xfrm>
            <a:off x="2625445" y="911295"/>
            <a:ext cx="2156347" cy="10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export\sdc\For_FUSION_Gajduk\se006.png">
            <a:extLst>
              <a:ext uri="{FF2B5EF4-FFF2-40B4-BE49-F238E27FC236}">
                <a16:creationId xmlns:a16="http://schemas.microsoft.com/office/drawing/2014/main" id="{8F33C057-0530-465F-9327-4623C1B34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5" b="16320"/>
          <a:stretch/>
        </p:blipFill>
        <p:spPr bwMode="auto">
          <a:xfrm>
            <a:off x="5817714" y="1008827"/>
            <a:ext cx="2569153" cy="10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export\sdc\For_FUSION_Gajduk\se005.png">
            <a:extLst>
              <a:ext uri="{FF2B5EF4-FFF2-40B4-BE49-F238E27FC236}">
                <a16:creationId xmlns:a16="http://schemas.microsoft.com/office/drawing/2014/main" id="{A086AFF6-CF61-4CC4-9CF2-147CD215C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37471" r="20172" b="28969"/>
          <a:stretch/>
        </p:blipFill>
        <p:spPr bwMode="auto">
          <a:xfrm>
            <a:off x="3364673" y="2473075"/>
            <a:ext cx="3983295" cy="16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3D3ED32-A74C-4CEB-AF1C-37AD45037050}"/>
              </a:ext>
            </a:extLst>
          </p:cNvPr>
          <p:cNvCxnSpPr/>
          <p:nvPr/>
        </p:nvCxnSpPr>
        <p:spPr>
          <a:xfrm>
            <a:off x="3203848" y="1540354"/>
            <a:ext cx="321651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Плюс 11">
            <a:extLst>
              <a:ext uri="{FF2B5EF4-FFF2-40B4-BE49-F238E27FC236}">
                <a16:creationId xmlns:a16="http://schemas.microsoft.com/office/drawing/2014/main" id="{3BED43FF-566D-4944-BBFA-87C70571EF85}"/>
              </a:ext>
            </a:extLst>
          </p:cNvPr>
          <p:cNvSpPr/>
          <p:nvPr/>
        </p:nvSpPr>
        <p:spPr>
          <a:xfrm>
            <a:off x="5073850" y="1371325"/>
            <a:ext cx="432048" cy="40833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6E7AB-2A4F-4A65-8D26-33EC96BE60BD}"/>
              </a:ext>
            </a:extLst>
          </p:cNvPr>
          <p:cNvSpPr txBox="1"/>
          <p:nvPr/>
        </p:nvSpPr>
        <p:spPr>
          <a:xfrm>
            <a:off x="2566700" y="2049420"/>
            <a:ext cx="25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Метаболизм (ПЭТ)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E1DEA8-FE5B-490D-A021-E63CDD05F7BC}"/>
              </a:ext>
            </a:extLst>
          </p:cNvPr>
          <p:cNvSpPr txBox="1"/>
          <p:nvPr/>
        </p:nvSpPr>
        <p:spPr>
          <a:xfrm>
            <a:off x="6078855" y="2069642"/>
            <a:ext cx="187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Анатомия (КТ)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3E57D4-C9B8-426A-9D8F-1A3D86F87919}"/>
              </a:ext>
            </a:extLst>
          </p:cNvPr>
          <p:cNvSpPr/>
          <p:nvPr/>
        </p:nvSpPr>
        <p:spPr>
          <a:xfrm>
            <a:off x="2887736" y="1345628"/>
            <a:ext cx="3161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?</a:t>
            </a:r>
            <a:endParaRPr lang="be-BY" sz="2200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5B042EC-6981-4E00-87E4-BB635FFDB457}"/>
              </a:ext>
            </a:extLst>
          </p:cNvPr>
          <p:cNvCxnSpPr/>
          <p:nvPr/>
        </p:nvCxnSpPr>
        <p:spPr>
          <a:xfrm>
            <a:off x="4643755" y="3361055"/>
            <a:ext cx="321651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CasellaDiTesto 15">
            <a:extLst>
              <a:ext uri="{FF2B5EF4-FFF2-40B4-BE49-F238E27FC236}">
                <a16:creationId xmlns:a16="http://schemas.microsoft.com/office/drawing/2014/main" id="{DB994AE7-78C4-492F-B59E-02D55E149181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aAoaXxMAAAAlAAAAZAAAAE0AAAAAkAAAAEgAAACQAAAASAAAAAAAAAAAAAAAAAAAAAEAAABQAAAAAAAAAAAA4D8AAAAAAADgPwAAAAAAAOA/AAAAAAAA4D8AAAAAAADgPwAAAAAAAOA/AAAAAAAA4D8AAAAAAADgPwAAAAAAAOA/AAAAAAAA4D8CAAAAjAAAAAEAAAAAAAAAWAAA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BcAAAAUAAAAAAAAAAAAAAD/fwAA/38AAAAAAAAJAAAABAAAAAAAAAAMAAAAEAAAAAAAAAAAAAAAAAAAAAAAAAAeAAAAaAAAAAAAAAAAAAAAAAAAAAAAAAAAAAAAECcAABAnAAAAAAAAAAAAAAAAAAAAAAAAAAAAAAAAAAAAAAAAAAAAAFAAAAAAAAAAwMD/AAAAAAAAAAAAAAAAAAAAAABkAAAAAAAAAH9/fwAKAAAAHwAAAFQAAABYAAAA////AQAAAAAAAAAAAAAAAAAAAAAAAAAAAAAAAAAAAAAAAAAAAAAAAn9/fwAAAAAAy8vLAMDA/wB/f38AAAAAAAAAAAAAAAAAAAAAAAAAAAAhAAAAGAAAABQAAADu////FwAAAC84AABOAwAAECAAACYAAAAIAAAA//////////8="/>
              </a:ext>
            </a:extLst>
          </p:cNvSpPr>
          <p:nvPr/>
        </p:nvSpPr>
        <p:spPr>
          <a:xfrm>
            <a:off x="2049514" y="135298"/>
            <a:ext cx="6048672" cy="4839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 marL="0" indent="0" algn="ctr">
              <a:buFont typeface="Arial" pitchFamily="2" charset="-52"/>
              <a:buNone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Совмещение ПЭТ и КТ изображений</a:t>
            </a:r>
          </a:p>
        </p:txBody>
      </p:sp>
    </p:spTree>
    <p:extLst>
      <p:ext uri="{BB962C8B-B14F-4D97-AF65-F5344CB8AC3E}">
        <p14:creationId xmlns:p14="http://schemas.microsoft.com/office/powerpoint/2010/main" val="6722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5856</TotalTime>
  <Words>1213</Words>
  <Application>Microsoft Office PowerPoint</Application>
  <PresentationFormat>Экран (16:9)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Gill Sans</vt:lpstr>
      <vt:lpstr>Times New Roman</vt:lpstr>
      <vt:lpstr>Presentation</vt:lpstr>
      <vt:lpstr>Презентация PowerPoint</vt:lpstr>
      <vt:lpstr>Презентация PowerPoint</vt:lpstr>
      <vt:lpstr> Метод ПЭТ – основан на применении радиофармпрепаратов (РФП)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kiryl</dc:creator>
  <cp:keywords/>
  <dc:description/>
  <cp:lastModifiedBy>Ольга В. Козлович</cp:lastModifiedBy>
  <cp:revision>737</cp:revision>
  <dcterms:created xsi:type="dcterms:W3CDTF">2020-07-24T00:32:35Z</dcterms:created>
  <dcterms:modified xsi:type="dcterms:W3CDTF">2021-05-28T14:08:06Z</dcterms:modified>
</cp:coreProperties>
</file>